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4" r:id="rId6"/>
    <p:sldId id="268" r:id="rId7"/>
    <p:sldId id="271" r:id="rId8"/>
    <p:sldId id="272" r:id="rId9"/>
    <p:sldId id="265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96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14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0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7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9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64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3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3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9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9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9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CC0558-0FBE-485B-B640-A55321902F47}" type="datetimeFigureOut">
              <a:rPr lang="en-US" smtClean="0"/>
              <a:t>6/12/24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9061460-BB0E-4703-9D3C-26F765F4363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34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Advocacy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Oral Arguments in the Trial Court </a:t>
            </a:r>
          </a:p>
        </p:txBody>
      </p:sp>
    </p:spTree>
    <p:extLst>
      <p:ext uri="{BB962C8B-B14F-4D97-AF65-F5344CB8AC3E}">
        <p14:creationId xmlns:p14="http://schemas.microsoft.com/office/powerpoint/2010/main" val="98750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21"/>
    </mc:Choice>
    <mc:Fallback xmlns="">
      <p:transition spd="slow" advTm="1182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an oral argument in the trial court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0" y="2019300"/>
            <a:ext cx="9314180" cy="38497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All parties </a:t>
            </a:r>
            <a:r>
              <a:rPr lang="en-US" sz="2400" b="1" dirty="0"/>
              <a:t>approach the bench </a:t>
            </a:r>
            <a:r>
              <a:rPr lang="en-US" sz="2400" dirty="0"/>
              <a:t>when the case is called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Attorneys </a:t>
            </a:r>
            <a:r>
              <a:rPr lang="en-US" sz="2400" b="1" dirty="0"/>
              <a:t>introduce</a:t>
            </a:r>
            <a:r>
              <a:rPr lang="en-US" sz="2400" dirty="0"/>
              <a:t> themselves and </a:t>
            </a:r>
            <a:r>
              <a:rPr lang="en-US" sz="2400" b="1" dirty="0"/>
              <a:t>identify their client</a:t>
            </a:r>
            <a:r>
              <a:rPr lang="en-US" sz="2400" dirty="0"/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Movant</a:t>
            </a:r>
            <a:r>
              <a:rPr lang="en-US" sz="2400" dirty="0"/>
              <a:t>, party who brought the motion, takes the </a:t>
            </a:r>
            <a:r>
              <a:rPr lang="en-US" sz="2400" b="1" dirty="0"/>
              <a:t>lead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Respondent follows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 Less formal than an appellate argument – no need to state “may it please the court”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 No formal time for each side – no clock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 Relatively short – about 5-10 minutes total. </a:t>
            </a:r>
          </a:p>
        </p:txBody>
      </p:sp>
    </p:spTree>
    <p:extLst>
      <p:ext uri="{BB962C8B-B14F-4D97-AF65-F5344CB8AC3E}">
        <p14:creationId xmlns:p14="http://schemas.microsoft.com/office/powerpoint/2010/main" val="340454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the argument -- Movant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all attorneys and parties have been identified for the record,</a:t>
            </a:r>
          </a:p>
          <a:p>
            <a:r>
              <a:rPr lang="en-US" b="1" dirty="0"/>
              <a:t>Movant</a:t>
            </a:r>
            <a:r>
              <a:rPr lang="en-US" dirty="0"/>
              <a:t> tells the court:</a:t>
            </a:r>
          </a:p>
          <a:p>
            <a:pPr lvl="1"/>
            <a:r>
              <a:rPr lang="en-US" dirty="0"/>
              <a:t>What the </a:t>
            </a:r>
            <a:r>
              <a:rPr lang="en-US" b="1" dirty="0"/>
              <a:t>relief sought </a:t>
            </a:r>
            <a:r>
              <a:rPr lang="en-US" dirty="0"/>
              <a:t>in the motion, gives relevant </a:t>
            </a:r>
            <a:r>
              <a:rPr lang="en-US" b="1" dirty="0"/>
              <a:t>background facts </a:t>
            </a:r>
            <a:r>
              <a:rPr lang="en-US" dirty="0"/>
              <a:t>and/or procedure, and</a:t>
            </a:r>
          </a:p>
          <a:p>
            <a:pPr lvl="1"/>
            <a:r>
              <a:rPr lang="en-US" dirty="0"/>
              <a:t>Reasons </a:t>
            </a:r>
            <a:r>
              <a:rPr lang="en-US" b="1" dirty="0"/>
              <a:t>why</a:t>
            </a:r>
            <a:r>
              <a:rPr lang="en-US" dirty="0"/>
              <a:t> the motion should be granted</a:t>
            </a:r>
          </a:p>
          <a:p>
            <a:pPr lvl="2"/>
            <a:r>
              <a:rPr lang="en-US" dirty="0"/>
              <a:t>Briefly roadmap the issue or issues</a:t>
            </a:r>
          </a:p>
          <a:p>
            <a:pPr lvl="2"/>
            <a:r>
              <a:rPr lang="en-US" dirty="0"/>
              <a:t>Make your strongest argument based on legal principles</a:t>
            </a:r>
          </a:p>
          <a:p>
            <a:pPr lvl="3"/>
            <a:r>
              <a:rPr lang="en-US" dirty="0"/>
              <a:t>Identify authority, if asked or particularly relevant</a:t>
            </a:r>
          </a:p>
          <a:p>
            <a:pPr lvl="1"/>
            <a:r>
              <a:rPr lang="en-US" b="1" dirty="0"/>
              <a:t>Expect questions </a:t>
            </a:r>
            <a:r>
              <a:rPr lang="en-US" dirty="0"/>
              <a:t>from the bench</a:t>
            </a:r>
          </a:p>
          <a:p>
            <a:pPr lvl="2"/>
            <a:r>
              <a:rPr lang="en-US" dirty="0"/>
              <a:t>Listen carefully to the question – may be on weak area of law, or on the facts, or a softball</a:t>
            </a:r>
          </a:p>
          <a:p>
            <a:pPr lvl="2"/>
            <a:r>
              <a:rPr lang="en-US" dirty="0"/>
              <a:t>Answer the question directly</a:t>
            </a:r>
          </a:p>
          <a:p>
            <a:pPr lvl="2"/>
            <a:r>
              <a:rPr lang="en-US" dirty="0"/>
              <a:t>Don’t cut off the judge</a:t>
            </a:r>
          </a:p>
          <a:p>
            <a:pPr marL="201168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334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Respondent – opposition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37360"/>
            <a:ext cx="9250680" cy="4131734"/>
          </a:xfrm>
        </p:spPr>
        <p:txBody>
          <a:bodyPr>
            <a:normAutofit lnSpcReduction="10000"/>
          </a:bodyPr>
          <a:lstStyle/>
          <a:p>
            <a:endParaRPr lang="en-US" sz="2400" dirty="0"/>
          </a:p>
          <a:p>
            <a:r>
              <a:rPr lang="en-US" sz="2400" b="1" dirty="0"/>
              <a:t>Wait</a:t>
            </a:r>
            <a:r>
              <a:rPr lang="en-US" sz="2400" dirty="0"/>
              <a:t> for the Movant to finish – don’t interrupt</a:t>
            </a:r>
          </a:p>
          <a:p>
            <a:r>
              <a:rPr lang="en-US" sz="2400" dirty="0"/>
              <a:t>If you are responding to the Motion: </a:t>
            </a:r>
          </a:p>
          <a:p>
            <a:pPr lvl="1"/>
            <a:r>
              <a:rPr lang="en-US" sz="2200" dirty="0"/>
              <a:t>Once the Movant finishes, begin your argument (no need to re-introduce yourself)</a:t>
            </a:r>
          </a:p>
          <a:p>
            <a:pPr lvl="2"/>
            <a:r>
              <a:rPr lang="en-US" sz="2000" dirty="0"/>
              <a:t>Begin with a roadmap of the reasons why the motion should be denied</a:t>
            </a:r>
          </a:p>
          <a:p>
            <a:pPr lvl="2"/>
            <a:r>
              <a:rPr lang="en-US" sz="2000" dirty="0"/>
              <a:t>State your strongest rebuttal argument – either fact or law -- first</a:t>
            </a:r>
          </a:p>
          <a:p>
            <a:pPr lvl="2"/>
            <a:r>
              <a:rPr lang="en-US" sz="2000" dirty="0"/>
              <a:t>Be prepared to explain why the facts or law prohibit the granting of the motion</a:t>
            </a:r>
          </a:p>
          <a:p>
            <a:pPr lvl="2"/>
            <a:r>
              <a:rPr lang="en-US" sz="2000" dirty="0"/>
              <a:t>Expect questions from the court</a:t>
            </a:r>
          </a:p>
          <a:p>
            <a:pPr lvl="4"/>
            <a:r>
              <a:rPr lang="en-US" sz="1800" dirty="0"/>
              <a:t>Listen carefully to the question – on weak area of law, or on the facts, or a softball</a:t>
            </a:r>
          </a:p>
          <a:p>
            <a:pPr lvl="4"/>
            <a:r>
              <a:rPr lang="en-US" sz="1800" dirty="0"/>
              <a:t>Answer the question directly</a:t>
            </a:r>
          </a:p>
          <a:p>
            <a:pPr lvl="4"/>
            <a:r>
              <a:rPr lang="en-US" sz="1800" dirty="0"/>
              <a:t>Don’t cut off the judge</a:t>
            </a:r>
          </a:p>
          <a:p>
            <a:pPr lvl="2"/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0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respond to an argument – </a:t>
            </a:r>
            <a:br>
              <a:rPr lang="en-US" dirty="0"/>
            </a:br>
            <a:r>
              <a:rPr lang="en-US" dirty="0"/>
              <a:t>respondent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Decide on the one or two arguments that will defeat the motion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Focus on the outcome-determinative legal principles and facts that counter the movant’s theory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Don’t make your argument confusing by talking about tangential legal principles or facts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Synthesize: explain the legal principles that govern the case</a:t>
            </a:r>
          </a:p>
          <a:p>
            <a:pPr marL="201168" lvl="1" indent="0">
              <a:buNone/>
            </a:pPr>
            <a:r>
              <a:rPr lang="en-US" dirty="0"/>
              <a:t>Organization: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Decide whether you want to start argument without reference to movant’s argument, OR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Respond to movant’s argument point by point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Answer the judge’s questions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Clear up any doubt or misunderstanding in the judge’s 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6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Answering questions from the judge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Usually questions fall into these categories: </a:t>
            </a:r>
          </a:p>
          <a:p>
            <a:pPr lvl="1"/>
            <a:r>
              <a:rPr lang="en-US" sz="2000" dirty="0"/>
              <a:t>Questions that seek information</a:t>
            </a:r>
          </a:p>
          <a:p>
            <a:pPr lvl="1"/>
            <a:r>
              <a:rPr lang="en-US" sz="2000" dirty="0"/>
              <a:t>Questions that advance the argument</a:t>
            </a:r>
          </a:p>
          <a:p>
            <a:pPr lvl="1"/>
            <a:r>
              <a:rPr lang="en-US" sz="2000" dirty="0"/>
              <a:t>Questions that reveal troubling issues</a:t>
            </a:r>
          </a:p>
          <a:p>
            <a:pPr lvl="1"/>
            <a:r>
              <a:rPr lang="en-US" sz="2000" dirty="0"/>
              <a:t>Adversarial questions</a:t>
            </a:r>
          </a:p>
          <a:p>
            <a:pPr lvl="1"/>
            <a:r>
              <a:rPr lang="en-US" sz="2000" dirty="0"/>
              <a:t>Friendly questions</a:t>
            </a:r>
          </a:p>
          <a:p>
            <a:pPr lvl="1"/>
            <a:r>
              <a:rPr lang="en-US" sz="2000" dirty="0"/>
              <a:t>Collateral questions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sz="3200" dirty="0"/>
              <a:t>Prepare for each type!</a:t>
            </a:r>
          </a:p>
        </p:txBody>
      </p:sp>
    </p:spTree>
    <p:extLst>
      <p:ext uri="{BB962C8B-B14F-4D97-AF65-F5344CB8AC3E}">
        <p14:creationId xmlns:p14="http://schemas.microsoft.com/office/powerpoint/2010/main" val="368573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Tip: Welcome questions from the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from the court are an indication of what the court is concerned with</a:t>
            </a:r>
          </a:p>
          <a:p>
            <a:r>
              <a:rPr lang="en-US" dirty="0"/>
              <a:t>Listen to the questions!</a:t>
            </a:r>
          </a:p>
          <a:p>
            <a:r>
              <a:rPr lang="en-US" dirty="0"/>
              <a:t>Answer the judge’s question immediately</a:t>
            </a:r>
          </a:p>
          <a:p>
            <a:pPr lvl="1"/>
            <a:r>
              <a:rPr lang="en-US" dirty="0"/>
              <a:t>Do NOT say, “I will get to that later” – that is not helpful</a:t>
            </a:r>
          </a:p>
          <a:p>
            <a:pPr lvl="1"/>
            <a:r>
              <a:rPr lang="en-US" dirty="0"/>
              <a:t>Don’t worry if you are not following your outline, you can go back to it after you answer</a:t>
            </a:r>
          </a:p>
          <a:p>
            <a:r>
              <a:rPr lang="en-US" dirty="0"/>
              <a:t>If the judge starts talking, immediately stop what you are saying</a:t>
            </a:r>
          </a:p>
          <a:p>
            <a:r>
              <a:rPr lang="en-US" dirty="0"/>
              <a:t>Make eye contact with the judge</a:t>
            </a:r>
          </a:p>
          <a:p>
            <a:pPr lvl="1"/>
            <a:r>
              <a:rPr lang="en-US" dirty="0"/>
              <a:t>Otherwise you may miss a question</a:t>
            </a:r>
          </a:p>
        </p:txBody>
      </p:sp>
    </p:spTree>
    <p:extLst>
      <p:ext uri="{BB962C8B-B14F-4D97-AF65-F5344CB8AC3E}">
        <p14:creationId xmlns:p14="http://schemas.microsoft.com/office/powerpoint/2010/main" val="571273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Tip: Disagreement is okay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worry about pointing out to a judge a flaw in an argument</a:t>
            </a:r>
          </a:p>
          <a:p>
            <a:r>
              <a:rPr lang="en-US" dirty="0"/>
              <a:t>Judges are not offended by disagreement, as long as the point is made in a respectful manner</a:t>
            </a:r>
          </a:p>
          <a:p>
            <a:r>
              <a:rPr lang="en-US" dirty="0"/>
              <a:t>Judges want to make correct decisions and want to know if a case has been misapplied, a statute has been overlooked, the latest authority has not been considered, etc.</a:t>
            </a:r>
          </a:p>
          <a:p>
            <a:r>
              <a:rPr lang="en-US" dirty="0"/>
              <a:t>Judges don’t want to be reversed by the appellate court</a:t>
            </a:r>
          </a:p>
        </p:txBody>
      </p:sp>
    </p:spTree>
    <p:extLst>
      <p:ext uri="{BB962C8B-B14F-4D97-AF65-F5344CB8AC3E}">
        <p14:creationId xmlns:p14="http://schemas.microsoft.com/office/powerpoint/2010/main" val="241151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Etiquette in the trial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20020" cy="4023360"/>
          </a:xfrm>
        </p:spPr>
        <p:txBody>
          <a:bodyPr/>
          <a:lstStyle/>
          <a:p>
            <a:r>
              <a:rPr lang="en-US" dirty="0"/>
              <a:t>Remember, in the trial court, the judge controls the courtroom</a:t>
            </a:r>
          </a:p>
          <a:p>
            <a:pPr lvl="1"/>
            <a:r>
              <a:rPr lang="en-US" dirty="0"/>
              <a:t>Judge decides when your argument is over</a:t>
            </a:r>
          </a:p>
          <a:p>
            <a:pPr lvl="1"/>
            <a:r>
              <a:rPr lang="en-US" dirty="0"/>
              <a:t>Don’t interrupt the judge</a:t>
            </a:r>
          </a:p>
          <a:p>
            <a:pPr lvl="1"/>
            <a:r>
              <a:rPr lang="en-US" dirty="0"/>
              <a:t>Don’t cut off a question (even if you know the answer and the question seems never-ending)</a:t>
            </a:r>
          </a:p>
          <a:p>
            <a:pPr lvl="1"/>
            <a:r>
              <a:rPr lang="en-US" dirty="0"/>
              <a:t>Don’t give the impression that a question is irrelevant or unimportant</a:t>
            </a:r>
          </a:p>
          <a:p>
            <a:r>
              <a:rPr lang="en-US" dirty="0"/>
              <a:t>Talk to the judge, not to your opponent</a:t>
            </a:r>
          </a:p>
          <a:p>
            <a:pPr lvl="1"/>
            <a:r>
              <a:rPr lang="en-US" dirty="0"/>
              <a:t>Argument is directed to the judge</a:t>
            </a:r>
          </a:p>
          <a:p>
            <a:pPr lvl="1"/>
            <a:r>
              <a:rPr lang="en-US" dirty="0"/>
              <a:t>Do not interrupt your opponent (even if, especially if, you think he said something wrong/false/disputed)</a:t>
            </a:r>
          </a:p>
        </p:txBody>
      </p:sp>
    </p:spTree>
    <p:extLst>
      <p:ext uri="{BB962C8B-B14F-4D97-AF65-F5344CB8AC3E}">
        <p14:creationId xmlns:p14="http://schemas.microsoft.com/office/powerpoint/2010/main" val="21132627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09D27F49AE544F9EFEDFF813D57FC9" ma:contentTypeVersion="2" ma:contentTypeDescription="Create a new document." ma:contentTypeScope="" ma:versionID="499f47f45fe21ef5e0903b71b167b35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1fce510d79c3016528578a68dc3fba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D476673-2C37-4B69-9484-C6F4CB56F472}"/>
</file>

<file path=customXml/itemProps2.xml><?xml version="1.0" encoding="utf-8"?>
<ds:datastoreItem xmlns:ds="http://schemas.openxmlformats.org/officeDocument/2006/customXml" ds:itemID="{A5C92EE0-48BB-4CDA-8881-CA4A40D1B661}"/>
</file>

<file path=customXml/itemProps3.xml><?xml version="1.0" encoding="utf-8"?>
<ds:datastoreItem xmlns:ds="http://schemas.openxmlformats.org/officeDocument/2006/customXml" ds:itemID="{A5AC4FDE-9D4F-406B-9BE1-71AA6873A5A5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290</TotalTime>
  <Words>701</Words>
  <Application>Microsoft Macintosh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Courier New</vt:lpstr>
      <vt:lpstr>Wingdings</vt:lpstr>
      <vt:lpstr>Retrospect</vt:lpstr>
      <vt:lpstr>Advocacy</vt:lpstr>
      <vt:lpstr>How to do an oral argument in the trial court </vt:lpstr>
      <vt:lpstr>How to make the argument -- Movant</vt:lpstr>
      <vt:lpstr>Respondent – opposition only</vt:lpstr>
      <vt:lpstr>How to respond to an argument –  respondent</vt:lpstr>
      <vt:lpstr>Answering questions from the judge</vt:lpstr>
      <vt:lpstr>Tip: Welcome questions from the court</vt:lpstr>
      <vt:lpstr>Tip: Disagreement is okay</vt:lpstr>
      <vt:lpstr>Etiquette in the trial court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LARC II</dc:title>
  <dc:creator>Pagliari, Martha</dc:creator>
  <cp:lastModifiedBy>Pagliari, Martha</cp:lastModifiedBy>
  <cp:revision>30</cp:revision>
  <cp:lastPrinted>2018-04-06T18:16:22Z</cp:lastPrinted>
  <dcterms:created xsi:type="dcterms:W3CDTF">2017-03-27T20:56:19Z</dcterms:created>
  <dcterms:modified xsi:type="dcterms:W3CDTF">2024-06-12T18:22:23Z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0x0101008F09D27F49AE544F9EFEDFF813D57FC9</vt:lpwstr>
  </property>
</Properties>
</file>