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diagrams/data2.xml" ContentType="application/vnd.openxmlformats-officedocument.drawingml.diagramData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rawing2.xml" ContentType="application/vnd.ms-office.drawingml.diagramDrawing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20" r:id="rId2"/>
  </p:sldMasterIdLst>
  <p:notesMasterIdLst>
    <p:notesMasterId r:id="rId25"/>
  </p:notesMasterIdLst>
  <p:handoutMasterIdLst>
    <p:handoutMasterId r:id="rId26"/>
  </p:handoutMasterIdLst>
  <p:sldIdLst>
    <p:sldId id="257" r:id="rId3"/>
    <p:sldId id="271" r:id="rId4"/>
    <p:sldId id="288" r:id="rId5"/>
    <p:sldId id="307" r:id="rId6"/>
    <p:sldId id="311" r:id="rId7"/>
    <p:sldId id="294" r:id="rId8"/>
    <p:sldId id="273" r:id="rId9"/>
    <p:sldId id="283" r:id="rId10"/>
    <p:sldId id="260" r:id="rId11"/>
    <p:sldId id="297" r:id="rId12"/>
    <p:sldId id="263" r:id="rId13"/>
    <p:sldId id="265" r:id="rId14"/>
    <p:sldId id="309" r:id="rId15"/>
    <p:sldId id="306" r:id="rId16"/>
    <p:sldId id="291" r:id="rId17"/>
    <p:sldId id="286" r:id="rId18"/>
    <p:sldId id="310" r:id="rId19"/>
    <p:sldId id="301" r:id="rId20"/>
    <p:sldId id="262" r:id="rId21"/>
    <p:sldId id="298" r:id="rId22"/>
    <p:sldId id="308" r:id="rId23"/>
    <p:sldId id="293" r:id="rId24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9911" autoAdjust="0"/>
  </p:normalViewPr>
  <p:slideViewPr>
    <p:cSldViewPr snapToGrid="0">
      <p:cViewPr varScale="1">
        <p:scale>
          <a:sx n="63" d="100"/>
          <a:sy n="63" d="100"/>
        </p:scale>
        <p:origin x="52" y="132"/>
      </p:cViewPr>
      <p:guideLst>
        <p:guide orient="horz" pos="2160"/>
        <p:guide pos="3840"/>
        <p:guide pos="7296"/>
        <p:guide orient="horz" pos="4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4A57E-9A3A-47EB-86A9-7BC7E9B07CE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73C5E47-151B-42CA-B989-4B9388F2C34D}">
      <dgm:prSet/>
      <dgm:spPr/>
      <dgm:t>
        <a:bodyPr/>
        <a:lstStyle/>
        <a:p>
          <a:r>
            <a:rPr lang="en-US" dirty="0"/>
            <a:t>Today-June 18th: Pre-Law Advising Refresher</a:t>
          </a:r>
        </a:p>
      </dgm:t>
    </dgm:pt>
    <dgm:pt modelId="{915796AF-9713-47A6-A02B-E7B5D7094CE2}" type="parTrans" cxnId="{C39C60A6-18BA-4C68-9DA7-E306C84E553A}">
      <dgm:prSet/>
      <dgm:spPr/>
      <dgm:t>
        <a:bodyPr/>
        <a:lstStyle/>
        <a:p>
          <a:endParaRPr lang="en-US"/>
        </a:p>
      </dgm:t>
    </dgm:pt>
    <dgm:pt modelId="{36BE2984-641D-45B9-967D-06A7EF1C7034}" type="sibTrans" cxnId="{C39C60A6-18BA-4C68-9DA7-E306C84E553A}">
      <dgm:prSet/>
      <dgm:spPr/>
      <dgm:t>
        <a:bodyPr/>
        <a:lstStyle/>
        <a:p>
          <a:endParaRPr lang="en-US"/>
        </a:p>
      </dgm:t>
    </dgm:pt>
    <dgm:pt modelId="{F97F2EA2-52FC-421C-AC70-B293DE92EB9D}">
      <dgm:prSet/>
      <dgm:spPr/>
      <dgm:t>
        <a:bodyPr/>
        <a:lstStyle/>
        <a:p>
          <a:r>
            <a:rPr lang="en-US" dirty="0"/>
            <a:t>June 24</a:t>
          </a:r>
          <a:r>
            <a:rPr lang="en-US" baseline="30000" dirty="0"/>
            <a:t>th</a:t>
          </a:r>
          <a:r>
            <a:rPr lang="en-US" dirty="0"/>
            <a:t>: Exploring the Legal Profession</a:t>
          </a:r>
        </a:p>
      </dgm:t>
    </dgm:pt>
    <dgm:pt modelId="{8FD8F44F-8C52-4CC9-9CBC-C497A5757D1C}" type="parTrans" cxnId="{4F564BFC-E6A9-4E6D-9D55-DD9613D35E58}">
      <dgm:prSet/>
      <dgm:spPr/>
      <dgm:t>
        <a:bodyPr/>
        <a:lstStyle/>
        <a:p>
          <a:endParaRPr lang="en-US"/>
        </a:p>
      </dgm:t>
    </dgm:pt>
    <dgm:pt modelId="{A69E158C-3C41-49C0-B9EA-EE70F059D440}" type="sibTrans" cxnId="{4F564BFC-E6A9-4E6D-9D55-DD9613D35E58}">
      <dgm:prSet/>
      <dgm:spPr/>
      <dgm:t>
        <a:bodyPr/>
        <a:lstStyle/>
        <a:p>
          <a:endParaRPr lang="en-US"/>
        </a:p>
      </dgm:t>
    </dgm:pt>
    <dgm:pt modelId="{FAEA46AA-CB61-4C7C-9AE3-BEABF7D90C9E}">
      <dgm:prSet/>
      <dgm:spPr/>
      <dgm:t>
        <a:bodyPr/>
        <a:lstStyle/>
        <a:p>
          <a:r>
            <a:rPr lang="en-US" dirty="0"/>
            <a:t>July 1</a:t>
          </a:r>
          <a:r>
            <a:rPr lang="en-US" baseline="30000" dirty="0"/>
            <a:t>st</a:t>
          </a:r>
          <a:r>
            <a:rPr lang="en-US" dirty="0"/>
            <a:t> (Zoom): Pre-Law Course Planning Strategies</a:t>
          </a:r>
        </a:p>
      </dgm:t>
    </dgm:pt>
    <dgm:pt modelId="{CB912206-A186-4B94-9B71-231124DA1BBE}" type="parTrans" cxnId="{6F1B4A9D-095C-4BA8-81F9-1D315E187442}">
      <dgm:prSet/>
      <dgm:spPr/>
      <dgm:t>
        <a:bodyPr/>
        <a:lstStyle/>
        <a:p>
          <a:endParaRPr lang="en-US"/>
        </a:p>
      </dgm:t>
    </dgm:pt>
    <dgm:pt modelId="{80FC8B4F-A48A-4C95-B511-0076706C5EDB}" type="sibTrans" cxnId="{6F1B4A9D-095C-4BA8-81F9-1D315E187442}">
      <dgm:prSet/>
      <dgm:spPr/>
      <dgm:t>
        <a:bodyPr/>
        <a:lstStyle/>
        <a:p>
          <a:endParaRPr lang="en-US"/>
        </a:p>
      </dgm:t>
    </dgm:pt>
    <dgm:pt modelId="{71193592-4394-4D60-B0A7-C495D876D0CC}">
      <dgm:prSet/>
      <dgm:spPr/>
      <dgm:t>
        <a:bodyPr/>
        <a:lstStyle/>
        <a:p>
          <a:r>
            <a:rPr lang="en-US" dirty="0"/>
            <a:t>July 8</a:t>
          </a:r>
          <a:r>
            <a:rPr lang="en-US" baseline="30000" dirty="0"/>
            <a:t>th</a:t>
          </a:r>
          <a:r>
            <a:rPr lang="en-US" dirty="0"/>
            <a:t>: Beyond the Classroom</a:t>
          </a:r>
        </a:p>
      </dgm:t>
    </dgm:pt>
    <dgm:pt modelId="{335597D3-B257-41D2-B67D-EA59134E17BA}" type="parTrans" cxnId="{DE8B32A7-8D4D-4BEE-829A-2CC6D89FAB54}">
      <dgm:prSet/>
      <dgm:spPr/>
      <dgm:t>
        <a:bodyPr/>
        <a:lstStyle/>
        <a:p>
          <a:endParaRPr lang="en-US"/>
        </a:p>
      </dgm:t>
    </dgm:pt>
    <dgm:pt modelId="{B23E140E-ECFB-4279-A3DA-DCA27AA17E3B}" type="sibTrans" cxnId="{DE8B32A7-8D4D-4BEE-829A-2CC6D89FAB54}">
      <dgm:prSet/>
      <dgm:spPr/>
      <dgm:t>
        <a:bodyPr/>
        <a:lstStyle/>
        <a:p>
          <a:endParaRPr lang="en-US"/>
        </a:p>
      </dgm:t>
    </dgm:pt>
    <dgm:pt modelId="{381DF9FD-9668-49A0-952C-171C02B8742F}">
      <dgm:prSet/>
      <dgm:spPr/>
      <dgm:t>
        <a:bodyPr/>
        <a:lstStyle/>
        <a:p>
          <a:r>
            <a:rPr lang="en-US" dirty="0"/>
            <a:t>July 22</a:t>
          </a:r>
          <a:r>
            <a:rPr lang="en-US" baseline="30000" dirty="0"/>
            <a:t>nd</a:t>
          </a:r>
          <a:r>
            <a:rPr lang="en-US" dirty="0"/>
            <a:t>: Letters of Recommendation</a:t>
          </a:r>
        </a:p>
      </dgm:t>
    </dgm:pt>
    <dgm:pt modelId="{C5B68FA8-D509-4FD0-8ACD-A5E445423B9E}" type="parTrans" cxnId="{19489FF1-FFA7-40EA-8B0F-B6184812B949}">
      <dgm:prSet/>
      <dgm:spPr/>
      <dgm:t>
        <a:bodyPr/>
        <a:lstStyle/>
        <a:p>
          <a:endParaRPr lang="en-US"/>
        </a:p>
      </dgm:t>
    </dgm:pt>
    <dgm:pt modelId="{015B75C0-8DBA-481E-B4CC-10F94A09DA3F}" type="sibTrans" cxnId="{19489FF1-FFA7-40EA-8B0F-B6184812B949}">
      <dgm:prSet/>
      <dgm:spPr/>
      <dgm:t>
        <a:bodyPr/>
        <a:lstStyle/>
        <a:p>
          <a:endParaRPr lang="en-US"/>
        </a:p>
      </dgm:t>
    </dgm:pt>
    <dgm:pt modelId="{655570B0-4BBF-4289-AECA-9D422C91580B}" type="pres">
      <dgm:prSet presAssocID="{95E4A57E-9A3A-47EB-86A9-7BC7E9B07CEA}" presName="root" presStyleCnt="0">
        <dgm:presLayoutVars>
          <dgm:dir/>
          <dgm:resizeHandles val="exact"/>
        </dgm:presLayoutVars>
      </dgm:prSet>
      <dgm:spPr/>
    </dgm:pt>
    <dgm:pt modelId="{EF5CFC6D-AFD5-4004-BF48-4ED872F257FA}" type="pres">
      <dgm:prSet presAssocID="{173C5E47-151B-42CA-B989-4B9388F2C34D}" presName="compNode" presStyleCnt="0"/>
      <dgm:spPr/>
    </dgm:pt>
    <dgm:pt modelId="{22CA57FB-D66B-45F3-A5EF-D9EDD9ED8B62}" type="pres">
      <dgm:prSet presAssocID="{173C5E47-151B-42CA-B989-4B9388F2C34D}" presName="bgRect" presStyleLbl="bgShp" presStyleIdx="0" presStyleCnt="5"/>
      <dgm:spPr/>
    </dgm:pt>
    <dgm:pt modelId="{916BF4AF-8398-4B9A-A3A8-FDEBC42242DC}" type="pres">
      <dgm:prSet presAssocID="{173C5E47-151B-42CA-B989-4B9388F2C34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7000643A-AD51-4C66-B0EB-43E86985DD29}" type="pres">
      <dgm:prSet presAssocID="{173C5E47-151B-42CA-B989-4B9388F2C34D}" presName="spaceRect" presStyleCnt="0"/>
      <dgm:spPr/>
    </dgm:pt>
    <dgm:pt modelId="{843724C2-6891-455A-BB43-A9BC4E0AE45A}" type="pres">
      <dgm:prSet presAssocID="{173C5E47-151B-42CA-B989-4B9388F2C34D}" presName="parTx" presStyleLbl="revTx" presStyleIdx="0" presStyleCnt="5">
        <dgm:presLayoutVars>
          <dgm:chMax val="0"/>
          <dgm:chPref val="0"/>
        </dgm:presLayoutVars>
      </dgm:prSet>
      <dgm:spPr/>
    </dgm:pt>
    <dgm:pt modelId="{DF12F8E7-80FB-4E95-B3CF-645AA73B8E06}" type="pres">
      <dgm:prSet presAssocID="{36BE2984-641D-45B9-967D-06A7EF1C7034}" presName="sibTrans" presStyleCnt="0"/>
      <dgm:spPr/>
    </dgm:pt>
    <dgm:pt modelId="{838AA19A-DC63-4611-BD07-BCBE9F1CFA78}" type="pres">
      <dgm:prSet presAssocID="{F97F2EA2-52FC-421C-AC70-B293DE92EB9D}" presName="compNode" presStyleCnt="0"/>
      <dgm:spPr/>
    </dgm:pt>
    <dgm:pt modelId="{E447B8BF-96F4-41CD-A840-C7614D711342}" type="pres">
      <dgm:prSet presAssocID="{F97F2EA2-52FC-421C-AC70-B293DE92EB9D}" presName="bgRect" presStyleLbl="bgShp" presStyleIdx="1" presStyleCnt="5"/>
      <dgm:spPr/>
    </dgm:pt>
    <dgm:pt modelId="{9FF17003-3C3D-4864-9FE5-E1D717A689F4}" type="pres">
      <dgm:prSet presAssocID="{F97F2EA2-52FC-421C-AC70-B293DE92EB9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35970A65-38CF-4497-B452-E3E1BE5169FB}" type="pres">
      <dgm:prSet presAssocID="{F97F2EA2-52FC-421C-AC70-B293DE92EB9D}" presName="spaceRect" presStyleCnt="0"/>
      <dgm:spPr/>
    </dgm:pt>
    <dgm:pt modelId="{B20C55BF-80F1-4AA2-BD6B-5B87AE343C1B}" type="pres">
      <dgm:prSet presAssocID="{F97F2EA2-52FC-421C-AC70-B293DE92EB9D}" presName="parTx" presStyleLbl="revTx" presStyleIdx="1" presStyleCnt="5">
        <dgm:presLayoutVars>
          <dgm:chMax val="0"/>
          <dgm:chPref val="0"/>
        </dgm:presLayoutVars>
      </dgm:prSet>
      <dgm:spPr/>
    </dgm:pt>
    <dgm:pt modelId="{A9E7A0F8-F7A9-4BD1-9527-6E0C55508E6C}" type="pres">
      <dgm:prSet presAssocID="{A69E158C-3C41-49C0-B9EA-EE70F059D440}" presName="sibTrans" presStyleCnt="0"/>
      <dgm:spPr/>
    </dgm:pt>
    <dgm:pt modelId="{B51B9E26-9630-4ACC-B9BC-FEE5EF0915CE}" type="pres">
      <dgm:prSet presAssocID="{FAEA46AA-CB61-4C7C-9AE3-BEABF7D90C9E}" presName="compNode" presStyleCnt="0"/>
      <dgm:spPr/>
    </dgm:pt>
    <dgm:pt modelId="{FCA0EA4B-148F-41C3-8EDD-57812D6CB2B9}" type="pres">
      <dgm:prSet presAssocID="{FAEA46AA-CB61-4C7C-9AE3-BEABF7D90C9E}" presName="bgRect" presStyleLbl="bgShp" presStyleIdx="2" presStyleCnt="5"/>
      <dgm:spPr/>
    </dgm:pt>
    <dgm:pt modelId="{03D58E65-277F-41C1-A7E8-5F08E8DEC4E9}" type="pres">
      <dgm:prSet presAssocID="{FAEA46AA-CB61-4C7C-9AE3-BEABF7D90C9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DC0354F3-2345-4428-B8F1-B69196803E30}" type="pres">
      <dgm:prSet presAssocID="{FAEA46AA-CB61-4C7C-9AE3-BEABF7D90C9E}" presName="spaceRect" presStyleCnt="0"/>
      <dgm:spPr/>
    </dgm:pt>
    <dgm:pt modelId="{47F31E5A-F1D8-48F0-A69C-6CAD0E26093A}" type="pres">
      <dgm:prSet presAssocID="{FAEA46AA-CB61-4C7C-9AE3-BEABF7D90C9E}" presName="parTx" presStyleLbl="revTx" presStyleIdx="2" presStyleCnt="5">
        <dgm:presLayoutVars>
          <dgm:chMax val="0"/>
          <dgm:chPref val="0"/>
        </dgm:presLayoutVars>
      </dgm:prSet>
      <dgm:spPr/>
    </dgm:pt>
    <dgm:pt modelId="{3A97E028-1C90-429D-A59A-ACCE40EF7F11}" type="pres">
      <dgm:prSet presAssocID="{80FC8B4F-A48A-4C95-B511-0076706C5EDB}" presName="sibTrans" presStyleCnt="0"/>
      <dgm:spPr/>
    </dgm:pt>
    <dgm:pt modelId="{804B5790-67C7-41BC-968C-E812D1A35565}" type="pres">
      <dgm:prSet presAssocID="{71193592-4394-4D60-B0A7-C495D876D0CC}" presName="compNode" presStyleCnt="0"/>
      <dgm:spPr/>
    </dgm:pt>
    <dgm:pt modelId="{2BA1FCBC-97CF-4462-BB21-65A73CAB037B}" type="pres">
      <dgm:prSet presAssocID="{71193592-4394-4D60-B0A7-C495D876D0CC}" presName="bgRect" presStyleLbl="bgShp" presStyleIdx="3" presStyleCnt="5"/>
      <dgm:spPr/>
    </dgm:pt>
    <dgm:pt modelId="{954B61DB-DCB8-46D9-B066-61D59F26746E}" type="pres">
      <dgm:prSet presAssocID="{71193592-4394-4D60-B0A7-C495D876D0C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oting star"/>
        </a:ext>
      </dgm:extLst>
    </dgm:pt>
    <dgm:pt modelId="{D12C3402-2252-412A-9182-BFB783093B4B}" type="pres">
      <dgm:prSet presAssocID="{71193592-4394-4D60-B0A7-C495D876D0CC}" presName="spaceRect" presStyleCnt="0"/>
      <dgm:spPr/>
    </dgm:pt>
    <dgm:pt modelId="{F7D751C7-BED8-4D60-96BA-589D711738DC}" type="pres">
      <dgm:prSet presAssocID="{71193592-4394-4D60-B0A7-C495D876D0CC}" presName="parTx" presStyleLbl="revTx" presStyleIdx="3" presStyleCnt="5">
        <dgm:presLayoutVars>
          <dgm:chMax val="0"/>
          <dgm:chPref val="0"/>
        </dgm:presLayoutVars>
      </dgm:prSet>
      <dgm:spPr/>
    </dgm:pt>
    <dgm:pt modelId="{B56C6C0C-54F4-4899-B9E9-0FB54926C1F3}" type="pres">
      <dgm:prSet presAssocID="{B23E140E-ECFB-4279-A3DA-DCA27AA17E3B}" presName="sibTrans" presStyleCnt="0"/>
      <dgm:spPr/>
    </dgm:pt>
    <dgm:pt modelId="{8A2A875D-05BD-4892-B657-E7E952881CCD}" type="pres">
      <dgm:prSet presAssocID="{381DF9FD-9668-49A0-952C-171C02B8742F}" presName="compNode" presStyleCnt="0"/>
      <dgm:spPr/>
    </dgm:pt>
    <dgm:pt modelId="{C57A62F3-6011-4954-8215-D24CDB384B47}" type="pres">
      <dgm:prSet presAssocID="{381DF9FD-9668-49A0-952C-171C02B8742F}" presName="bgRect" presStyleLbl="bgShp" presStyleIdx="4" presStyleCnt="5"/>
      <dgm:spPr/>
    </dgm:pt>
    <dgm:pt modelId="{764F897B-2E1E-45B0-B11F-4EF93C677B5C}" type="pres">
      <dgm:prSet presAssocID="{381DF9FD-9668-49A0-952C-171C02B8742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ilbox"/>
        </a:ext>
      </dgm:extLst>
    </dgm:pt>
    <dgm:pt modelId="{01CD3A7C-D345-40DA-A04F-EA6649073BA6}" type="pres">
      <dgm:prSet presAssocID="{381DF9FD-9668-49A0-952C-171C02B8742F}" presName="spaceRect" presStyleCnt="0"/>
      <dgm:spPr/>
    </dgm:pt>
    <dgm:pt modelId="{D2E13DAA-0B8C-43F1-ADA1-54598343B8E6}" type="pres">
      <dgm:prSet presAssocID="{381DF9FD-9668-49A0-952C-171C02B8742F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26DBC205-70CE-4C0C-A426-EA6DA2DB9EB7}" type="presOf" srcId="{F97F2EA2-52FC-421C-AC70-B293DE92EB9D}" destId="{B20C55BF-80F1-4AA2-BD6B-5B87AE343C1B}" srcOrd="0" destOrd="0" presId="urn:microsoft.com/office/officeart/2018/2/layout/IconVerticalSolidList"/>
    <dgm:cxn modelId="{087EA808-4B6F-469A-BCA2-669B8C7E2976}" type="presOf" srcId="{71193592-4394-4D60-B0A7-C495D876D0CC}" destId="{F7D751C7-BED8-4D60-96BA-589D711738DC}" srcOrd="0" destOrd="0" presId="urn:microsoft.com/office/officeart/2018/2/layout/IconVerticalSolidList"/>
    <dgm:cxn modelId="{9B219052-6D6A-4F3F-99F1-96AC5B217D25}" type="presOf" srcId="{173C5E47-151B-42CA-B989-4B9388F2C34D}" destId="{843724C2-6891-455A-BB43-A9BC4E0AE45A}" srcOrd="0" destOrd="0" presId="urn:microsoft.com/office/officeart/2018/2/layout/IconVerticalSolidList"/>
    <dgm:cxn modelId="{8754E657-04C5-4033-84B9-B6F8523E2E4C}" type="presOf" srcId="{95E4A57E-9A3A-47EB-86A9-7BC7E9B07CEA}" destId="{655570B0-4BBF-4289-AECA-9D422C91580B}" srcOrd="0" destOrd="0" presId="urn:microsoft.com/office/officeart/2018/2/layout/IconVerticalSolidList"/>
    <dgm:cxn modelId="{6F1B4A9D-095C-4BA8-81F9-1D315E187442}" srcId="{95E4A57E-9A3A-47EB-86A9-7BC7E9B07CEA}" destId="{FAEA46AA-CB61-4C7C-9AE3-BEABF7D90C9E}" srcOrd="2" destOrd="0" parTransId="{CB912206-A186-4B94-9B71-231124DA1BBE}" sibTransId="{80FC8B4F-A48A-4C95-B511-0076706C5EDB}"/>
    <dgm:cxn modelId="{C39C60A6-18BA-4C68-9DA7-E306C84E553A}" srcId="{95E4A57E-9A3A-47EB-86A9-7BC7E9B07CEA}" destId="{173C5E47-151B-42CA-B989-4B9388F2C34D}" srcOrd="0" destOrd="0" parTransId="{915796AF-9713-47A6-A02B-E7B5D7094CE2}" sibTransId="{36BE2984-641D-45B9-967D-06A7EF1C7034}"/>
    <dgm:cxn modelId="{DE8B32A7-8D4D-4BEE-829A-2CC6D89FAB54}" srcId="{95E4A57E-9A3A-47EB-86A9-7BC7E9B07CEA}" destId="{71193592-4394-4D60-B0A7-C495D876D0CC}" srcOrd="3" destOrd="0" parTransId="{335597D3-B257-41D2-B67D-EA59134E17BA}" sibTransId="{B23E140E-ECFB-4279-A3DA-DCA27AA17E3B}"/>
    <dgm:cxn modelId="{CDC01DB1-36B6-47D1-B530-6B1B2B27D4E7}" type="presOf" srcId="{381DF9FD-9668-49A0-952C-171C02B8742F}" destId="{D2E13DAA-0B8C-43F1-ADA1-54598343B8E6}" srcOrd="0" destOrd="0" presId="urn:microsoft.com/office/officeart/2018/2/layout/IconVerticalSolidList"/>
    <dgm:cxn modelId="{1C5912C2-3F43-4084-AEB7-65C0ECB121D0}" type="presOf" srcId="{FAEA46AA-CB61-4C7C-9AE3-BEABF7D90C9E}" destId="{47F31E5A-F1D8-48F0-A69C-6CAD0E26093A}" srcOrd="0" destOrd="0" presId="urn:microsoft.com/office/officeart/2018/2/layout/IconVerticalSolidList"/>
    <dgm:cxn modelId="{19489FF1-FFA7-40EA-8B0F-B6184812B949}" srcId="{95E4A57E-9A3A-47EB-86A9-7BC7E9B07CEA}" destId="{381DF9FD-9668-49A0-952C-171C02B8742F}" srcOrd="4" destOrd="0" parTransId="{C5B68FA8-D509-4FD0-8ACD-A5E445423B9E}" sibTransId="{015B75C0-8DBA-481E-B4CC-10F94A09DA3F}"/>
    <dgm:cxn modelId="{4F564BFC-E6A9-4E6D-9D55-DD9613D35E58}" srcId="{95E4A57E-9A3A-47EB-86A9-7BC7E9B07CEA}" destId="{F97F2EA2-52FC-421C-AC70-B293DE92EB9D}" srcOrd="1" destOrd="0" parTransId="{8FD8F44F-8C52-4CC9-9CBC-C497A5757D1C}" sibTransId="{A69E158C-3C41-49C0-B9EA-EE70F059D440}"/>
    <dgm:cxn modelId="{88982F09-471A-4908-9E9E-09A2DBD6F79E}" type="presParOf" srcId="{655570B0-4BBF-4289-AECA-9D422C91580B}" destId="{EF5CFC6D-AFD5-4004-BF48-4ED872F257FA}" srcOrd="0" destOrd="0" presId="urn:microsoft.com/office/officeart/2018/2/layout/IconVerticalSolidList"/>
    <dgm:cxn modelId="{B300BF7C-29B1-4216-B432-1B4B44608887}" type="presParOf" srcId="{EF5CFC6D-AFD5-4004-BF48-4ED872F257FA}" destId="{22CA57FB-D66B-45F3-A5EF-D9EDD9ED8B62}" srcOrd="0" destOrd="0" presId="urn:microsoft.com/office/officeart/2018/2/layout/IconVerticalSolidList"/>
    <dgm:cxn modelId="{60AB392F-5346-44D9-89AF-641E72436390}" type="presParOf" srcId="{EF5CFC6D-AFD5-4004-BF48-4ED872F257FA}" destId="{916BF4AF-8398-4B9A-A3A8-FDEBC42242DC}" srcOrd="1" destOrd="0" presId="urn:microsoft.com/office/officeart/2018/2/layout/IconVerticalSolidList"/>
    <dgm:cxn modelId="{94950FE9-8C0A-4DDD-9FF6-9C91D65F3E62}" type="presParOf" srcId="{EF5CFC6D-AFD5-4004-BF48-4ED872F257FA}" destId="{7000643A-AD51-4C66-B0EB-43E86985DD29}" srcOrd="2" destOrd="0" presId="urn:microsoft.com/office/officeart/2018/2/layout/IconVerticalSolidList"/>
    <dgm:cxn modelId="{DB61544C-ACF0-43BB-8F87-97CC1E5F09DB}" type="presParOf" srcId="{EF5CFC6D-AFD5-4004-BF48-4ED872F257FA}" destId="{843724C2-6891-455A-BB43-A9BC4E0AE45A}" srcOrd="3" destOrd="0" presId="urn:microsoft.com/office/officeart/2018/2/layout/IconVerticalSolidList"/>
    <dgm:cxn modelId="{55040685-4449-4BAC-83AA-6B3C14112769}" type="presParOf" srcId="{655570B0-4BBF-4289-AECA-9D422C91580B}" destId="{DF12F8E7-80FB-4E95-B3CF-645AA73B8E06}" srcOrd="1" destOrd="0" presId="urn:microsoft.com/office/officeart/2018/2/layout/IconVerticalSolidList"/>
    <dgm:cxn modelId="{E8EE98FA-22E2-4D70-AE79-DE60F8C8DBC8}" type="presParOf" srcId="{655570B0-4BBF-4289-AECA-9D422C91580B}" destId="{838AA19A-DC63-4611-BD07-BCBE9F1CFA78}" srcOrd="2" destOrd="0" presId="urn:microsoft.com/office/officeart/2018/2/layout/IconVerticalSolidList"/>
    <dgm:cxn modelId="{CAF929D2-D677-47F9-AE44-F1451E55B29F}" type="presParOf" srcId="{838AA19A-DC63-4611-BD07-BCBE9F1CFA78}" destId="{E447B8BF-96F4-41CD-A840-C7614D711342}" srcOrd="0" destOrd="0" presId="urn:microsoft.com/office/officeart/2018/2/layout/IconVerticalSolidList"/>
    <dgm:cxn modelId="{78C56C22-0EBD-42B9-945D-8EE524C6E6E6}" type="presParOf" srcId="{838AA19A-DC63-4611-BD07-BCBE9F1CFA78}" destId="{9FF17003-3C3D-4864-9FE5-E1D717A689F4}" srcOrd="1" destOrd="0" presId="urn:microsoft.com/office/officeart/2018/2/layout/IconVerticalSolidList"/>
    <dgm:cxn modelId="{31FFC227-6F73-4AB3-B72A-903F683C4E22}" type="presParOf" srcId="{838AA19A-DC63-4611-BD07-BCBE9F1CFA78}" destId="{35970A65-38CF-4497-B452-E3E1BE5169FB}" srcOrd="2" destOrd="0" presId="urn:microsoft.com/office/officeart/2018/2/layout/IconVerticalSolidList"/>
    <dgm:cxn modelId="{B0E6EA53-CB1C-4955-A51E-E5385B11A252}" type="presParOf" srcId="{838AA19A-DC63-4611-BD07-BCBE9F1CFA78}" destId="{B20C55BF-80F1-4AA2-BD6B-5B87AE343C1B}" srcOrd="3" destOrd="0" presId="urn:microsoft.com/office/officeart/2018/2/layout/IconVerticalSolidList"/>
    <dgm:cxn modelId="{E80E3645-79C0-4697-AFF3-0B3F6D9C9967}" type="presParOf" srcId="{655570B0-4BBF-4289-AECA-9D422C91580B}" destId="{A9E7A0F8-F7A9-4BD1-9527-6E0C55508E6C}" srcOrd="3" destOrd="0" presId="urn:microsoft.com/office/officeart/2018/2/layout/IconVerticalSolidList"/>
    <dgm:cxn modelId="{B3AD8849-F471-4A84-8DDE-712845F51FEF}" type="presParOf" srcId="{655570B0-4BBF-4289-AECA-9D422C91580B}" destId="{B51B9E26-9630-4ACC-B9BC-FEE5EF0915CE}" srcOrd="4" destOrd="0" presId="urn:microsoft.com/office/officeart/2018/2/layout/IconVerticalSolidList"/>
    <dgm:cxn modelId="{3626D0B3-5C52-4A61-A1F5-3027991F3BCC}" type="presParOf" srcId="{B51B9E26-9630-4ACC-B9BC-FEE5EF0915CE}" destId="{FCA0EA4B-148F-41C3-8EDD-57812D6CB2B9}" srcOrd="0" destOrd="0" presId="urn:microsoft.com/office/officeart/2018/2/layout/IconVerticalSolidList"/>
    <dgm:cxn modelId="{7291DCCB-2535-45A9-B0AB-8EFB461D9DDA}" type="presParOf" srcId="{B51B9E26-9630-4ACC-B9BC-FEE5EF0915CE}" destId="{03D58E65-277F-41C1-A7E8-5F08E8DEC4E9}" srcOrd="1" destOrd="0" presId="urn:microsoft.com/office/officeart/2018/2/layout/IconVerticalSolidList"/>
    <dgm:cxn modelId="{13AA4D10-ECF8-46C1-A6EF-B2B573315B4D}" type="presParOf" srcId="{B51B9E26-9630-4ACC-B9BC-FEE5EF0915CE}" destId="{DC0354F3-2345-4428-B8F1-B69196803E30}" srcOrd="2" destOrd="0" presId="urn:microsoft.com/office/officeart/2018/2/layout/IconVerticalSolidList"/>
    <dgm:cxn modelId="{524A3A1A-D0C8-44AB-B089-7CB7BCD2CF7C}" type="presParOf" srcId="{B51B9E26-9630-4ACC-B9BC-FEE5EF0915CE}" destId="{47F31E5A-F1D8-48F0-A69C-6CAD0E26093A}" srcOrd="3" destOrd="0" presId="urn:microsoft.com/office/officeart/2018/2/layout/IconVerticalSolidList"/>
    <dgm:cxn modelId="{C26373B4-23E2-4817-A03F-B7979C12A8AA}" type="presParOf" srcId="{655570B0-4BBF-4289-AECA-9D422C91580B}" destId="{3A97E028-1C90-429D-A59A-ACCE40EF7F11}" srcOrd="5" destOrd="0" presId="urn:microsoft.com/office/officeart/2018/2/layout/IconVerticalSolidList"/>
    <dgm:cxn modelId="{EDC54202-18D0-4F6B-8E08-A536A6E75B1A}" type="presParOf" srcId="{655570B0-4BBF-4289-AECA-9D422C91580B}" destId="{804B5790-67C7-41BC-968C-E812D1A35565}" srcOrd="6" destOrd="0" presId="urn:microsoft.com/office/officeart/2018/2/layout/IconVerticalSolidList"/>
    <dgm:cxn modelId="{78714D56-3403-444A-B957-0F3AAF0202A9}" type="presParOf" srcId="{804B5790-67C7-41BC-968C-E812D1A35565}" destId="{2BA1FCBC-97CF-4462-BB21-65A73CAB037B}" srcOrd="0" destOrd="0" presId="urn:microsoft.com/office/officeart/2018/2/layout/IconVerticalSolidList"/>
    <dgm:cxn modelId="{41ED1271-96E5-4FFD-A97A-A664F162AB16}" type="presParOf" srcId="{804B5790-67C7-41BC-968C-E812D1A35565}" destId="{954B61DB-DCB8-46D9-B066-61D59F26746E}" srcOrd="1" destOrd="0" presId="urn:microsoft.com/office/officeart/2018/2/layout/IconVerticalSolidList"/>
    <dgm:cxn modelId="{F087E881-93D3-40A5-97C7-903DB8620482}" type="presParOf" srcId="{804B5790-67C7-41BC-968C-E812D1A35565}" destId="{D12C3402-2252-412A-9182-BFB783093B4B}" srcOrd="2" destOrd="0" presId="urn:microsoft.com/office/officeart/2018/2/layout/IconVerticalSolidList"/>
    <dgm:cxn modelId="{E408002C-A82C-4B57-B2B5-234BA05C32C1}" type="presParOf" srcId="{804B5790-67C7-41BC-968C-E812D1A35565}" destId="{F7D751C7-BED8-4D60-96BA-589D711738DC}" srcOrd="3" destOrd="0" presId="urn:microsoft.com/office/officeart/2018/2/layout/IconVerticalSolidList"/>
    <dgm:cxn modelId="{6D016213-7EC0-462E-B892-35D0F20DAC64}" type="presParOf" srcId="{655570B0-4BBF-4289-AECA-9D422C91580B}" destId="{B56C6C0C-54F4-4899-B9E9-0FB54926C1F3}" srcOrd="7" destOrd="0" presId="urn:microsoft.com/office/officeart/2018/2/layout/IconVerticalSolidList"/>
    <dgm:cxn modelId="{FAE05814-D875-4664-8D31-431C4CCF1B70}" type="presParOf" srcId="{655570B0-4BBF-4289-AECA-9D422C91580B}" destId="{8A2A875D-05BD-4892-B657-E7E952881CCD}" srcOrd="8" destOrd="0" presId="urn:microsoft.com/office/officeart/2018/2/layout/IconVerticalSolidList"/>
    <dgm:cxn modelId="{E9FAEB36-7E2D-44EA-B456-B03F209025FD}" type="presParOf" srcId="{8A2A875D-05BD-4892-B657-E7E952881CCD}" destId="{C57A62F3-6011-4954-8215-D24CDB384B47}" srcOrd="0" destOrd="0" presId="urn:microsoft.com/office/officeart/2018/2/layout/IconVerticalSolidList"/>
    <dgm:cxn modelId="{FFCC06B7-79C0-4F5F-95F1-1BD3415B90FE}" type="presParOf" srcId="{8A2A875D-05BD-4892-B657-E7E952881CCD}" destId="{764F897B-2E1E-45B0-B11F-4EF93C677B5C}" srcOrd="1" destOrd="0" presId="urn:microsoft.com/office/officeart/2018/2/layout/IconVerticalSolidList"/>
    <dgm:cxn modelId="{585A7812-0EF1-400F-8CB5-41B89FADB2FC}" type="presParOf" srcId="{8A2A875D-05BD-4892-B657-E7E952881CCD}" destId="{01CD3A7C-D345-40DA-A04F-EA6649073BA6}" srcOrd="2" destOrd="0" presId="urn:microsoft.com/office/officeart/2018/2/layout/IconVerticalSolidList"/>
    <dgm:cxn modelId="{FDAA0B9D-0471-4109-87A6-70660B1402DA}" type="presParOf" srcId="{8A2A875D-05BD-4892-B657-E7E952881CCD}" destId="{D2E13DAA-0B8C-43F1-ADA1-54598343B8E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5753F9-B889-4CE0-80ED-B8E62EBA6A9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F02ED7-1C7D-4399-8AAD-314725239506}">
      <dgm:prSet custT="1"/>
      <dgm:spPr/>
      <dgm:t>
        <a:bodyPr/>
        <a:lstStyle/>
        <a:p>
          <a:r>
            <a:rPr lang="en-US" sz="2800" dirty="0"/>
            <a:t>NO ONE EXPECTS YOU TO HAVE THIS ALL FIGURED OUT </a:t>
          </a:r>
        </a:p>
      </dgm:t>
    </dgm:pt>
    <dgm:pt modelId="{E4AF67BF-C779-44F5-B874-34561A3A1557}" type="parTrans" cxnId="{E1A18973-3B1C-4D65-9755-7CF27B5B35C9}">
      <dgm:prSet/>
      <dgm:spPr/>
      <dgm:t>
        <a:bodyPr/>
        <a:lstStyle/>
        <a:p>
          <a:endParaRPr lang="en-US"/>
        </a:p>
      </dgm:t>
    </dgm:pt>
    <dgm:pt modelId="{1FFBFBD2-0D92-4947-BBEE-2A216A3DC887}" type="sibTrans" cxnId="{E1A18973-3B1C-4D65-9755-7CF27B5B35C9}">
      <dgm:prSet/>
      <dgm:spPr/>
      <dgm:t>
        <a:bodyPr/>
        <a:lstStyle/>
        <a:p>
          <a:endParaRPr lang="en-US"/>
        </a:p>
      </dgm:t>
    </dgm:pt>
    <dgm:pt modelId="{DDB9070B-472F-4845-AF15-6DA7B760107C}">
      <dgm:prSet/>
      <dgm:spPr/>
      <dgm:t>
        <a:bodyPr/>
        <a:lstStyle/>
        <a:p>
          <a:r>
            <a:rPr lang="en-US" dirty="0"/>
            <a:t>YOU’VE NEVER DONE THIS BEFORE!!!!</a:t>
          </a:r>
        </a:p>
      </dgm:t>
    </dgm:pt>
    <dgm:pt modelId="{B7E09B6F-DE74-441D-A17D-1B269A0BB7B4}" type="parTrans" cxnId="{CAC24C0E-9241-47DC-9B09-E6322420907C}">
      <dgm:prSet/>
      <dgm:spPr/>
      <dgm:t>
        <a:bodyPr/>
        <a:lstStyle/>
        <a:p>
          <a:endParaRPr lang="en-US"/>
        </a:p>
      </dgm:t>
    </dgm:pt>
    <dgm:pt modelId="{F328E781-86A1-435B-98EB-D0126FEBB63F}" type="sibTrans" cxnId="{CAC24C0E-9241-47DC-9B09-E6322420907C}">
      <dgm:prSet/>
      <dgm:spPr/>
      <dgm:t>
        <a:bodyPr/>
        <a:lstStyle/>
        <a:p>
          <a:endParaRPr lang="en-US"/>
        </a:p>
      </dgm:t>
    </dgm:pt>
    <dgm:pt modelId="{158B6FE4-3BD9-4C6B-B78B-643444EC6B5D}" type="pres">
      <dgm:prSet presAssocID="{A25753F9-B889-4CE0-80ED-B8E62EBA6A9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27342E8-3605-43FD-ADCE-A31515706C9B}" type="pres">
      <dgm:prSet presAssocID="{4CF02ED7-1C7D-4399-8AAD-314725239506}" presName="hierRoot1" presStyleCnt="0"/>
      <dgm:spPr/>
    </dgm:pt>
    <dgm:pt modelId="{98E577BB-E4DB-42DF-81CA-165DFC0AD2A4}" type="pres">
      <dgm:prSet presAssocID="{4CF02ED7-1C7D-4399-8AAD-314725239506}" presName="composite" presStyleCnt="0"/>
      <dgm:spPr/>
    </dgm:pt>
    <dgm:pt modelId="{11D480F4-1F28-427D-9020-84B9F8DBBB0E}" type="pres">
      <dgm:prSet presAssocID="{4CF02ED7-1C7D-4399-8AAD-314725239506}" presName="background" presStyleLbl="node0" presStyleIdx="0" presStyleCnt="2"/>
      <dgm:spPr/>
    </dgm:pt>
    <dgm:pt modelId="{95771DEA-2E2E-4440-9250-D69EA7B91D0B}" type="pres">
      <dgm:prSet presAssocID="{4CF02ED7-1C7D-4399-8AAD-314725239506}" presName="text" presStyleLbl="fgAcc0" presStyleIdx="0" presStyleCnt="2" custScaleX="89399" custScaleY="106595" custLinFactNeighborX="4835" custLinFactNeighborY="-44125">
        <dgm:presLayoutVars>
          <dgm:chPref val="3"/>
        </dgm:presLayoutVars>
      </dgm:prSet>
      <dgm:spPr/>
    </dgm:pt>
    <dgm:pt modelId="{EF013D98-1A10-44EF-8122-7CB7AC834CE2}" type="pres">
      <dgm:prSet presAssocID="{4CF02ED7-1C7D-4399-8AAD-314725239506}" presName="hierChild2" presStyleCnt="0"/>
      <dgm:spPr/>
    </dgm:pt>
    <dgm:pt modelId="{DB7516CC-F763-4842-BD1A-10BA79CB904A}" type="pres">
      <dgm:prSet presAssocID="{DDB9070B-472F-4845-AF15-6DA7B760107C}" presName="hierRoot1" presStyleCnt="0"/>
      <dgm:spPr/>
    </dgm:pt>
    <dgm:pt modelId="{C1167150-B101-4AE4-8374-B3A7DEDBB624}" type="pres">
      <dgm:prSet presAssocID="{DDB9070B-472F-4845-AF15-6DA7B760107C}" presName="composite" presStyleCnt="0"/>
      <dgm:spPr/>
    </dgm:pt>
    <dgm:pt modelId="{324DFB16-2068-4B44-90F9-3DDA37D57B87}" type="pres">
      <dgm:prSet presAssocID="{DDB9070B-472F-4845-AF15-6DA7B760107C}" presName="background" presStyleLbl="node0" presStyleIdx="1" presStyleCnt="2"/>
      <dgm:spPr/>
    </dgm:pt>
    <dgm:pt modelId="{5EB013F9-26D6-446F-B31C-330F8E63D08B}" type="pres">
      <dgm:prSet presAssocID="{DDB9070B-472F-4845-AF15-6DA7B760107C}" presName="text" presStyleLbl="fgAcc0" presStyleIdx="1" presStyleCnt="2" custScaleX="114728" custScaleY="135584" custLinFactNeighborX="-26" custLinFactNeighborY="38988">
        <dgm:presLayoutVars>
          <dgm:chPref val="3"/>
        </dgm:presLayoutVars>
      </dgm:prSet>
      <dgm:spPr/>
    </dgm:pt>
    <dgm:pt modelId="{62ED7E25-4FB9-494D-957F-F9AEE01F3511}" type="pres">
      <dgm:prSet presAssocID="{DDB9070B-472F-4845-AF15-6DA7B760107C}" presName="hierChild2" presStyleCnt="0"/>
      <dgm:spPr/>
    </dgm:pt>
  </dgm:ptLst>
  <dgm:cxnLst>
    <dgm:cxn modelId="{CAC24C0E-9241-47DC-9B09-E6322420907C}" srcId="{A25753F9-B889-4CE0-80ED-B8E62EBA6A99}" destId="{DDB9070B-472F-4845-AF15-6DA7B760107C}" srcOrd="1" destOrd="0" parTransId="{B7E09B6F-DE74-441D-A17D-1B269A0BB7B4}" sibTransId="{F328E781-86A1-435B-98EB-D0126FEBB63F}"/>
    <dgm:cxn modelId="{56CFD114-1507-4A42-8AE0-C92942738D9D}" type="presOf" srcId="{DDB9070B-472F-4845-AF15-6DA7B760107C}" destId="{5EB013F9-26D6-446F-B31C-330F8E63D08B}" srcOrd="0" destOrd="0" presId="urn:microsoft.com/office/officeart/2005/8/layout/hierarchy1"/>
    <dgm:cxn modelId="{E1A18973-3B1C-4D65-9755-7CF27B5B35C9}" srcId="{A25753F9-B889-4CE0-80ED-B8E62EBA6A99}" destId="{4CF02ED7-1C7D-4399-8AAD-314725239506}" srcOrd="0" destOrd="0" parTransId="{E4AF67BF-C779-44F5-B874-34561A3A1557}" sibTransId="{1FFBFBD2-0D92-4947-BBEE-2A216A3DC887}"/>
    <dgm:cxn modelId="{23DF4176-B5D5-4AF1-8143-78E8EE16BB16}" type="presOf" srcId="{A25753F9-B889-4CE0-80ED-B8E62EBA6A99}" destId="{158B6FE4-3BD9-4C6B-B78B-643444EC6B5D}" srcOrd="0" destOrd="0" presId="urn:microsoft.com/office/officeart/2005/8/layout/hierarchy1"/>
    <dgm:cxn modelId="{7D36C1BC-8F66-4334-9A9D-D187995710B9}" type="presOf" srcId="{4CF02ED7-1C7D-4399-8AAD-314725239506}" destId="{95771DEA-2E2E-4440-9250-D69EA7B91D0B}" srcOrd="0" destOrd="0" presId="urn:microsoft.com/office/officeart/2005/8/layout/hierarchy1"/>
    <dgm:cxn modelId="{E8ACAF5F-D4B7-443D-9C73-3604F981370F}" type="presParOf" srcId="{158B6FE4-3BD9-4C6B-B78B-643444EC6B5D}" destId="{627342E8-3605-43FD-ADCE-A31515706C9B}" srcOrd="0" destOrd="0" presId="urn:microsoft.com/office/officeart/2005/8/layout/hierarchy1"/>
    <dgm:cxn modelId="{ED131A09-A9E5-4CBD-982A-2895466C2D9A}" type="presParOf" srcId="{627342E8-3605-43FD-ADCE-A31515706C9B}" destId="{98E577BB-E4DB-42DF-81CA-165DFC0AD2A4}" srcOrd="0" destOrd="0" presId="urn:microsoft.com/office/officeart/2005/8/layout/hierarchy1"/>
    <dgm:cxn modelId="{1622E764-3C79-4547-BE06-4C931A6EA6C4}" type="presParOf" srcId="{98E577BB-E4DB-42DF-81CA-165DFC0AD2A4}" destId="{11D480F4-1F28-427D-9020-84B9F8DBBB0E}" srcOrd="0" destOrd="0" presId="urn:microsoft.com/office/officeart/2005/8/layout/hierarchy1"/>
    <dgm:cxn modelId="{846D2F20-9980-45C6-874F-0A2E71032217}" type="presParOf" srcId="{98E577BB-E4DB-42DF-81CA-165DFC0AD2A4}" destId="{95771DEA-2E2E-4440-9250-D69EA7B91D0B}" srcOrd="1" destOrd="0" presId="urn:microsoft.com/office/officeart/2005/8/layout/hierarchy1"/>
    <dgm:cxn modelId="{F4D4DB24-6AED-4438-BAD4-29C5F0DC75ED}" type="presParOf" srcId="{627342E8-3605-43FD-ADCE-A31515706C9B}" destId="{EF013D98-1A10-44EF-8122-7CB7AC834CE2}" srcOrd="1" destOrd="0" presId="urn:microsoft.com/office/officeart/2005/8/layout/hierarchy1"/>
    <dgm:cxn modelId="{52043981-944B-43BC-A9B8-F8B5750D4F5A}" type="presParOf" srcId="{158B6FE4-3BD9-4C6B-B78B-643444EC6B5D}" destId="{DB7516CC-F763-4842-BD1A-10BA79CB904A}" srcOrd="1" destOrd="0" presId="urn:microsoft.com/office/officeart/2005/8/layout/hierarchy1"/>
    <dgm:cxn modelId="{727E0007-C142-4182-88CA-071FD1A6C02B}" type="presParOf" srcId="{DB7516CC-F763-4842-BD1A-10BA79CB904A}" destId="{C1167150-B101-4AE4-8374-B3A7DEDBB624}" srcOrd="0" destOrd="0" presId="urn:microsoft.com/office/officeart/2005/8/layout/hierarchy1"/>
    <dgm:cxn modelId="{484ADE9F-C72D-4521-8624-A6B62156DADF}" type="presParOf" srcId="{C1167150-B101-4AE4-8374-B3A7DEDBB624}" destId="{324DFB16-2068-4B44-90F9-3DDA37D57B87}" srcOrd="0" destOrd="0" presId="urn:microsoft.com/office/officeart/2005/8/layout/hierarchy1"/>
    <dgm:cxn modelId="{4B415B38-ECCB-4695-B45B-E9144A4CED90}" type="presParOf" srcId="{C1167150-B101-4AE4-8374-B3A7DEDBB624}" destId="{5EB013F9-26D6-446F-B31C-330F8E63D08B}" srcOrd="1" destOrd="0" presId="urn:microsoft.com/office/officeart/2005/8/layout/hierarchy1"/>
    <dgm:cxn modelId="{59E4E636-0438-460B-82A6-FE1CD62D7D21}" type="presParOf" srcId="{DB7516CC-F763-4842-BD1A-10BA79CB904A}" destId="{62ED7E25-4FB9-494D-957F-F9AEE01F351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A57FB-D66B-45F3-A5EF-D9EDD9ED8B62}">
      <dsp:nvSpPr>
        <dsp:cNvPr id="0" name=""/>
        <dsp:cNvSpPr/>
      </dsp:nvSpPr>
      <dsp:spPr>
        <a:xfrm>
          <a:off x="0" y="2957"/>
          <a:ext cx="10058399" cy="6300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6BF4AF-8398-4B9A-A3A8-FDEBC42242DC}">
      <dsp:nvSpPr>
        <dsp:cNvPr id="0" name=""/>
        <dsp:cNvSpPr/>
      </dsp:nvSpPr>
      <dsp:spPr>
        <a:xfrm>
          <a:off x="190583" y="144714"/>
          <a:ext cx="346515" cy="3465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3724C2-6891-455A-BB43-A9BC4E0AE45A}">
      <dsp:nvSpPr>
        <dsp:cNvPr id="0" name=""/>
        <dsp:cNvSpPr/>
      </dsp:nvSpPr>
      <dsp:spPr>
        <a:xfrm>
          <a:off x="727681" y="2957"/>
          <a:ext cx="9330718" cy="630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8" tIns="66678" rIns="66678" bIns="6667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Today-June 18th: Pre-Law Advising Refresher</a:t>
          </a:r>
        </a:p>
      </dsp:txBody>
      <dsp:txXfrm>
        <a:off x="727681" y="2957"/>
        <a:ext cx="9330718" cy="630027"/>
      </dsp:txXfrm>
    </dsp:sp>
    <dsp:sp modelId="{E447B8BF-96F4-41CD-A840-C7614D711342}">
      <dsp:nvSpPr>
        <dsp:cNvPr id="0" name=""/>
        <dsp:cNvSpPr/>
      </dsp:nvSpPr>
      <dsp:spPr>
        <a:xfrm>
          <a:off x="0" y="790492"/>
          <a:ext cx="10058399" cy="6300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F17003-3C3D-4864-9FE5-E1D717A689F4}">
      <dsp:nvSpPr>
        <dsp:cNvPr id="0" name=""/>
        <dsp:cNvSpPr/>
      </dsp:nvSpPr>
      <dsp:spPr>
        <a:xfrm>
          <a:off x="190583" y="932248"/>
          <a:ext cx="346515" cy="3465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0C55BF-80F1-4AA2-BD6B-5B87AE343C1B}">
      <dsp:nvSpPr>
        <dsp:cNvPr id="0" name=""/>
        <dsp:cNvSpPr/>
      </dsp:nvSpPr>
      <dsp:spPr>
        <a:xfrm>
          <a:off x="727681" y="790492"/>
          <a:ext cx="9330718" cy="630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8" tIns="66678" rIns="66678" bIns="6667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June 24</a:t>
          </a:r>
          <a:r>
            <a:rPr lang="en-US" sz="1900" kern="1200" baseline="30000" dirty="0"/>
            <a:t>th</a:t>
          </a:r>
          <a:r>
            <a:rPr lang="en-US" sz="1900" kern="1200" dirty="0"/>
            <a:t>: Exploring the Legal Profession</a:t>
          </a:r>
        </a:p>
      </dsp:txBody>
      <dsp:txXfrm>
        <a:off x="727681" y="790492"/>
        <a:ext cx="9330718" cy="630027"/>
      </dsp:txXfrm>
    </dsp:sp>
    <dsp:sp modelId="{FCA0EA4B-148F-41C3-8EDD-57812D6CB2B9}">
      <dsp:nvSpPr>
        <dsp:cNvPr id="0" name=""/>
        <dsp:cNvSpPr/>
      </dsp:nvSpPr>
      <dsp:spPr>
        <a:xfrm>
          <a:off x="0" y="1578026"/>
          <a:ext cx="10058399" cy="6300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58E65-277F-41C1-A7E8-5F08E8DEC4E9}">
      <dsp:nvSpPr>
        <dsp:cNvPr id="0" name=""/>
        <dsp:cNvSpPr/>
      </dsp:nvSpPr>
      <dsp:spPr>
        <a:xfrm>
          <a:off x="190583" y="1719782"/>
          <a:ext cx="346515" cy="3465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F31E5A-F1D8-48F0-A69C-6CAD0E26093A}">
      <dsp:nvSpPr>
        <dsp:cNvPr id="0" name=""/>
        <dsp:cNvSpPr/>
      </dsp:nvSpPr>
      <dsp:spPr>
        <a:xfrm>
          <a:off x="727681" y="1578026"/>
          <a:ext cx="9330718" cy="630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8" tIns="66678" rIns="66678" bIns="6667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July 1</a:t>
          </a:r>
          <a:r>
            <a:rPr lang="en-US" sz="1900" kern="1200" baseline="30000" dirty="0"/>
            <a:t>st</a:t>
          </a:r>
          <a:r>
            <a:rPr lang="en-US" sz="1900" kern="1200" dirty="0"/>
            <a:t> (Zoom): Pre-Law Course Planning Strategies</a:t>
          </a:r>
        </a:p>
      </dsp:txBody>
      <dsp:txXfrm>
        <a:off x="727681" y="1578026"/>
        <a:ext cx="9330718" cy="630027"/>
      </dsp:txXfrm>
    </dsp:sp>
    <dsp:sp modelId="{2BA1FCBC-97CF-4462-BB21-65A73CAB037B}">
      <dsp:nvSpPr>
        <dsp:cNvPr id="0" name=""/>
        <dsp:cNvSpPr/>
      </dsp:nvSpPr>
      <dsp:spPr>
        <a:xfrm>
          <a:off x="0" y="2365560"/>
          <a:ext cx="10058399" cy="6300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B61DB-DCB8-46D9-B066-61D59F26746E}">
      <dsp:nvSpPr>
        <dsp:cNvPr id="0" name=""/>
        <dsp:cNvSpPr/>
      </dsp:nvSpPr>
      <dsp:spPr>
        <a:xfrm>
          <a:off x="190583" y="2507316"/>
          <a:ext cx="346515" cy="34651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751C7-BED8-4D60-96BA-589D711738DC}">
      <dsp:nvSpPr>
        <dsp:cNvPr id="0" name=""/>
        <dsp:cNvSpPr/>
      </dsp:nvSpPr>
      <dsp:spPr>
        <a:xfrm>
          <a:off x="727681" y="2365560"/>
          <a:ext cx="9330718" cy="630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8" tIns="66678" rIns="66678" bIns="6667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July 8</a:t>
          </a:r>
          <a:r>
            <a:rPr lang="en-US" sz="1900" kern="1200" baseline="30000" dirty="0"/>
            <a:t>th</a:t>
          </a:r>
          <a:r>
            <a:rPr lang="en-US" sz="1900" kern="1200" dirty="0"/>
            <a:t>: Beyond the Classroom</a:t>
          </a:r>
        </a:p>
      </dsp:txBody>
      <dsp:txXfrm>
        <a:off x="727681" y="2365560"/>
        <a:ext cx="9330718" cy="630027"/>
      </dsp:txXfrm>
    </dsp:sp>
    <dsp:sp modelId="{C57A62F3-6011-4954-8215-D24CDB384B47}">
      <dsp:nvSpPr>
        <dsp:cNvPr id="0" name=""/>
        <dsp:cNvSpPr/>
      </dsp:nvSpPr>
      <dsp:spPr>
        <a:xfrm>
          <a:off x="0" y="3153094"/>
          <a:ext cx="10058399" cy="63002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4F897B-2E1E-45B0-B11F-4EF93C677B5C}">
      <dsp:nvSpPr>
        <dsp:cNvPr id="0" name=""/>
        <dsp:cNvSpPr/>
      </dsp:nvSpPr>
      <dsp:spPr>
        <a:xfrm>
          <a:off x="190583" y="3294850"/>
          <a:ext cx="346515" cy="34651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E13DAA-0B8C-43F1-ADA1-54598343B8E6}">
      <dsp:nvSpPr>
        <dsp:cNvPr id="0" name=""/>
        <dsp:cNvSpPr/>
      </dsp:nvSpPr>
      <dsp:spPr>
        <a:xfrm>
          <a:off x="727681" y="3153094"/>
          <a:ext cx="9330718" cy="630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8" tIns="66678" rIns="66678" bIns="6667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July 22</a:t>
          </a:r>
          <a:r>
            <a:rPr lang="en-US" sz="1900" kern="1200" baseline="30000" dirty="0"/>
            <a:t>nd</a:t>
          </a:r>
          <a:r>
            <a:rPr lang="en-US" sz="1900" kern="1200" dirty="0"/>
            <a:t>: Letters of Recommendation</a:t>
          </a:r>
        </a:p>
      </dsp:txBody>
      <dsp:txXfrm>
        <a:off x="727681" y="3153094"/>
        <a:ext cx="9330718" cy="630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480F4-1F28-427D-9020-84B9F8DBBB0E}">
      <dsp:nvSpPr>
        <dsp:cNvPr id="0" name=""/>
        <dsp:cNvSpPr/>
      </dsp:nvSpPr>
      <dsp:spPr>
        <a:xfrm>
          <a:off x="141410" y="109354"/>
          <a:ext cx="2595459" cy="19651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771DEA-2E2E-4440-9250-D69EA7B91D0B}">
      <dsp:nvSpPr>
        <dsp:cNvPr id="0" name=""/>
        <dsp:cNvSpPr/>
      </dsp:nvSpPr>
      <dsp:spPr>
        <a:xfrm>
          <a:off x="463991" y="415806"/>
          <a:ext cx="2595459" cy="1965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NO ONE EXPECTS YOU TO HAVE THIS ALL FIGURED OUT </a:t>
          </a:r>
        </a:p>
      </dsp:txBody>
      <dsp:txXfrm>
        <a:off x="521548" y="473363"/>
        <a:ext cx="2480345" cy="1850020"/>
      </dsp:txXfrm>
    </dsp:sp>
    <dsp:sp modelId="{324DFB16-2068-4B44-90F9-3DDA37D57B87}">
      <dsp:nvSpPr>
        <dsp:cNvPr id="0" name=""/>
        <dsp:cNvSpPr/>
      </dsp:nvSpPr>
      <dsp:spPr>
        <a:xfrm>
          <a:off x="3240906" y="1641585"/>
          <a:ext cx="3330819" cy="24995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B013F9-26D6-446F-B31C-330F8E63D08B}">
      <dsp:nvSpPr>
        <dsp:cNvPr id="0" name=""/>
        <dsp:cNvSpPr/>
      </dsp:nvSpPr>
      <dsp:spPr>
        <a:xfrm>
          <a:off x="3563487" y="1948037"/>
          <a:ext cx="3330819" cy="24995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YOU’VE NEVER DONE THIS BEFORE!!!!</a:t>
          </a:r>
        </a:p>
      </dsp:txBody>
      <dsp:txXfrm>
        <a:off x="3636697" y="2021247"/>
        <a:ext cx="3184399" cy="2353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4" y="1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96EA6-6F25-4F19-87BA-7ADCC16DAEFF}" type="datetimeFigureOut">
              <a:rPr lang="en-US" smtClean="0"/>
              <a:t>5/29/2024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E50CC-F33A-4EF4-9F12-93EC4A21A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C172E-A8B5-46F6-B05C-DFA3E2E0F207}" type="datetimeFigureOut">
              <a:rPr lang="en-US" smtClean="0"/>
              <a:t>5/29/2024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74CE4-FBD8-4481-AEFB-CA53E599A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569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Send you all a copy of the PP,</a:t>
            </a:r>
            <a:r>
              <a:rPr lang="en-US" baseline="0" dirty="0"/>
              <a:t> leave your email address on the sheet located near the door.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83794-3276-4482-A1F9-04C25CBCEDA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21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235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064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56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739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112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575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Pictures movie clip stats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83794-3276-4482-A1F9-04C25CBCEDA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415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Example objectives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At the end of this lesson, you will be able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Save files to the team Web server.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Move files to different locations on the team Web server.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Share files on the team Web server.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41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B302-F4DC-4547-9C74-CF794137D16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55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37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D3D6-7663-4E07-9456-E4340AAC2C48}" type="datetime1">
              <a:rPr lang="en-US" smtClean="0"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Bradley A. Mueller 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41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12B9-55C1-4AEC-A7CA-0A0FC027CF08}" type="datetime1">
              <a:rPr lang="en-US" smtClean="0"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Bradley A. Mueller 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6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CB49-C949-4CA2-88EC-2937D9B0CB1E}" type="datetime1">
              <a:rPr lang="en-US" smtClean="0"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Bradley A. Mueller 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05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1B46-3597-4A4E-BEDE-08AAD177CBDD}" type="datetime1">
              <a:rPr lang="en-US" smtClean="0"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Bradley A. Mueller 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5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E9F4-5080-4CFE-805B-D92C55F97A55}" type="datetime1">
              <a:rPr lang="en-US" smtClean="0"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Bradley A. Mueller 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3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4999-92FA-43E6-BD0B-B0152DE342E4}" type="datetime1">
              <a:rPr lang="en-US" smtClean="0"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Bradley A. Mueller 2024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12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6FDA-988E-4284-BEF7-9C3A1A11A636}" type="datetime1">
              <a:rPr lang="en-US" smtClean="0"/>
              <a:t>5/29/2024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Bradley A. Mueller 2024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89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940A-BFB8-48D5-82DB-8A7FD1B10982}" type="datetime1">
              <a:rPr lang="en-US" smtClean="0"/>
              <a:t>5/29/2024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Bradley A. Mueller 2024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32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7977-1E7A-4ACF-9B6B-5B3EA924CF1A}" type="datetime1">
              <a:rPr lang="en-US" smtClean="0"/>
              <a:t>5/29/2024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Bradley A. Mueller 2024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38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B5F10E8-3D83-49CE-85CB-43DE6AD43763}" type="datetime1">
              <a:rPr lang="en-US" smtClean="0"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Bradley A. Mueller 2024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92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50EF-08C7-4F16-9F7E-1A9964DF1FDD}" type="datetime1">
              <a:rPr lang="en-US" smtClean="0"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Bradley A. Mueller 2024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8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C99E2AC-73ED-412B-98D9-1FB6916D0DC0}" type="datetime1">
              <a:rPr lang="en-US" smtClean="0"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Bradley A. Mueller 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94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ccesslex.org/" TargetMode="External"/><Relationship Id="rId3" Type="http://schemas.openxmlformats.org/officeDocument/2006/relationships/image" Target="../media/image33.png"/><Relationship Id="rId7" Type="http://schemas.openxmlformats.org/officeDocument/2006/relationships/hyperlink" Target="https://prelaw.las.uic.ed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sac.org/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7775" y="764770"/>
            <a:ext cx="9696450" cy="2268110"/>
          </a:xfrm>
        </p:spPr>
        <p:txBody>
          <a:bodyPr>
            <a:normAutofit/>
          </a:bodyPr>
          <a:lstStyle/>
          <a:p>
            <a:r>
              <a:rPr lang="en-US" dirty="0"/>
              <a:t>FGLP: Pre-Law Advising</a:t>
            </a:r>
            <a:br>
              <a:rPr lang="en-US" dirty="0"/>
            </a:br>
            <a:r>
              <a:rPr lang="en-US" dirty="0"/>
              <a:t>Refresher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06259"/>
            <a:ext cx="8547660" cy="23517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               Bradley A. Mueller, J.D.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               Senior Pre-Law Advisor</a:t>
            </a:r>
          </a:p>
          <a:p>
            <a:pPr>
              <a:spcBef>
                <a:spcPts val="0"/>
              </a:spcBef>
            </a:pP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                    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FD6E0AF-B668-4754-AA3E-5EF377F3B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5271028"/>
            <a:ext cx="4133850" cy="82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US" sz="3600" i="1" dirty="0">
                <a:solidFill>
                  <a:srgbClr val="FFFFFF"/>
                </a:solidFill>
              </a:rPr>
              <a:t>No one </a:t>
            </a:r>
            <a:r>
              <a:rPr lang="en-US" sz="3600" b="1" i="1" dirty="0">
                <a:solidFill>
                  <a:srgbClr val="FFFFFF"/>
                </a:solidFill>
              </a:rPr>
              <a:t>“best” </a:t>
            </a:r>
            <a:r>
              <a:rPr lang="en-US" sz="3600" i="1" dirty="0">
                <a:solidFill>
                  <a:srgbClr val="FFFFFF"/>
                </a:solidFill>
              </a:rPr>
              <a:t>major for law school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2975" y="361949"/>
            <a:ext cx="6629400" cy="6086475"/>
          </a:xfrm>
        </p:spPr>
        <p:txBody>
          <a:bodyPr anchor="ctr">
            <a:normAutofit/>
          </a:bodyPr>
          <a:lstStyle/>
          <a:p>
            <a:r>
              <a:rPr lang="en-US" sz="2800" dirty="0"/>
              <a:t>Law schools are not looking to have a student body comprised of all Political Science majors-or any one major!</a:t>
            </a:r>
          </a:p>
          <a:p>
            <a:r>
              <a:rPr lang="en-US" sz="2800" dirty="0"/>
              <a:t>Law schools want a diverse student body-in all respects.</a:t>
            </a:r>
          </a:p>
          <a:p>
            <a:r>
              <a:rPr lang="en-US" sz="2800" dirty="0"/>
              <a:t>Choose a major that interests you and plays to your strengths. </a:t>
            </a:r>
          </a:p>
          <a:p>
            <a:r>
              <a:rPr lang="en-US" sz="2800" dirty="0"/>
              <a:t>Law and legal careers affect all aspects of U.S. (and global) society-lawyers needed with varied backgrounds. </a:t>
            </a:r>
          </a:p>
          <a:p>
            <a:r>
              <a:rPr lang="en-US" sz="2800" dirty="0"/>
              <a:t>You don’t need to know what kind of law you’re going to practice before going to law school.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A540A9-1DFB-BB41-6C0F-AF2D5563D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Bradley A. Mueller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45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305653"/>
            <a:ext cx="10972799" cy="1056422"/>
          </a:xfrm>
        </p:spPr>
        <p:txBody>
          <a:bodyPr/>
          <a:lstStyle/>
          <a:p>
            <a:r>
              <a:rPr lang="en-US" dirty="0"/>
              <a:t>Student Involvement Outside the Classroom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89022"/>
            <a:ext cx="10972800" cy="4836487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   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 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No specific checklist for what to be involved in</a:t>
            </a:r>
          </a:p>
          <a:p>
            <a:pPr marL="109728" indent="0" algn="ctr">
              <a:buNone/>
            </a:pPr>
            <a:endParaRPr lang="en-US" dirty="0"/>
          </a:p>
          <a:p>
            <a:pPr marL="109728" indent="0" algn="ctr">
              <a:buNone/>
            </a:pPr>
            <a:r>
              <a:rPr lang="en-US" dirty="0"/>
              <a:t> 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Students should pursue their interests, be it student organizations,       	community involvement, volunteering, work, internships, research, study abroad, etc.</a:t>
            </a:r>
          </a:p>
          <a:p>
            <a:pPr marL="109728" indent="0" algn="ctr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109728" indent="0" algn="ctr">
              <a:buNone/>
            </a:pPr>
            <a:r>
              <a:rPr lang="en-US" sz="3500" b="1" dirty="0">
                <a:solidFill>
                  <a:srgbClr val="002060"/>
                </a:solidFill>
              </a:rPr>
              <a:t>LEADERSHIP </a:t>
            </a:r>
          </a:p>
          <a:p>
            <a:pPr marL="109728" indent="0" algn="ctr">
              <a:buNone/>
            </a:pPr>
            <a:endParaRPr lang="en-US" dirty="0"/>
          </a:p>
          <a:p>
            <a:pPr marL="109728" indent="0" algn="ctr">
              <a:buNone/>
            </a:pPr>
            <a:r>
              <a:rPr lang="en-US" dirty="0"/>
              <a:t>  </a:t>
            </a:r>
            <a:r>
              <a:rPr lang="en-US" sz="3500" dirty="0">
                <a:solidFill>
                  <a:srgbClr val="0070C0"/>
                </a:solidFill>
              </a:rPr>
              <a:t>Quality over quantity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918262-2A8F-9EEC-FCF5-A6E4D5B4B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Bradley A. Mueller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08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655862"/>
            <a:ext cx="10972800" cy="75991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                 </a:t>
            </a:r>
            <a:r>
              <a:rPr lang="en-US" sz="5400" dirty="0">
                <a:solidFill>
                  <a:srgbClr val="C00000"/>
                </a:solidFill>
              </a:rPr>
              <a:t>Internships, Jobs, Volunteering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09600" y="1847850"/>
            <a:ext cx="10972800" cy="44734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Look for opportunities that make you a well-rounded law school candidate</a:t>
            </a:r>
          </a:p>
          <a:p>
            <a:pPr marL="0" indent="0">
              <a:buNone/>
            </a:pP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Do not have to be specifically “law” related</a:t>
            </a:r>
          </a:p>
          <a:p>
            <a:pPr marL="0" indent="0">
              <a:buNone/>
            </a:pP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Clr>
                <a:srgbClr val="E48312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637052">
                    <a:lumMod val="75000"/>
                  </a:srgbClr>
                </a:solidFill>
              </a:rPr>
              <a:t>Service to others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5A95CF-5F37-8142-BC02-366170D67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Bradley A. Mueller 2024</a:t>
            </a:r>
            <a:endParaRPr lang="en-US" dirty="0"/>
          </a:p>
        </p:txBody>
      </p:sp>
      <p:pic>
        <p:nvPicPr>
          <p:cNvPr id="12" name="Picture 11" descr="A person holding a plate of food&#10;&#10;Description automatically generated with medium confidence">
            <a:extLst>
              <a:ext uri="{FF2B5EF4-FFF2-40B4-BE49-F238E27FC236}">
                <a16:creationId xmlns:a16="http://schemas.microsoft.com/office/drawing/2014/main" id="{5E09F6C8-3147-4855-8EF7-6181AD54AB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3429000"/>
            <a:ext cx="2549661" cy="1699774"/>
          </a:xfrm>
          <a:prstGeom prst="rect">
            <a:avLst/>
          </a:prstGeom>
        </p:spPr>
      </p:pic>
      <p:pic>
        <p:nvPicPr>
          <p:cNvPr id="14" name="Picture 13" descr="A picture containing text, tool&#10;&#10;Description automatically generated">
            <a:extLst>
              <a:ext uri="{FF2B5EF4-FFF2-40B4-BE49-F238E27FC236}">
                <a16:creationId xmlns:a16="http://schemas.microsoft.com/office/drawing/2014/main" id="{9E45C635-B334-40CB-A9CB-A0791C7DB8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50" y="4792084"/>
            <a:ext cx="2673086" cy="1410053"/>
          </a:xfrm>
          <a:prstGeom prst="rect">
            <a:avLst/>
          </a:prstGeom>
        </p:spPr>
      </p:pic>
      <p:pic>
        <p:nvPicPr>
          <p:cNvPr id="16" name="Picture 15" descr="A picture containing text, writing implement, stationary, pencil&#10;&#10;Description automatically generated">
            <a:extLst>
              <a:ext uri="{FF2B5EF4-FFF2-40B4-BE49-F238E27FC236}">
                <a16:creationId xmlns:a16="http://schemas.microsoft.com/office/drawing/2014/main" id="{0F39D550-EAB7-4CBD-8135-23A9DDB821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334" y="2380731"/>
            <a:ext cx="2179201" cy="145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9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14F3C9C-2112-4229-ACA5-BCF556EA2B12}"/>
              </a:ext>
            </a:extLst>
          </p:cNvPr>
          <p:cNvSpPr txBox="1"/>
          <p:nvPr/>
        </p:nvSpPr>
        <p:spPr>
          <a:xfrm>
            <a:off x="6411685" y="634946"/>
            <a:ext cx="512717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i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Resume tip for law school, jobs, and internships</a:t>
            </a:r>
          </a:p>
        </p:txBody>
      </p:sp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815887B0-ABB9-4A0D-9739-128A96DB6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3" y="1224618"/>
            <a:ext cx="5452076" cy="40890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6E316E-F7F0-489B-93A2-C0D0B9C96FEB}"/>
              </a:ext>
            </a:extLst>
          </p:cNvPr>
          <p:cNvSpPr txBox="1"/>
          <p:nvPr/>
        </p:nvSpPr>
        <p:spPr>
          <a:xfrm>
            <a:off x="6421636" y="2448813"/>
            <a:ext cx="5127172" cy="3670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Make lists and keep track of things you do, learn, and accomplish during your experiences at work, internships, student organizations, and volunteer activities.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F97B55-DD7B-91A0-C377-A699A5FF7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Bradley A. Mueller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76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76BD7-0704-4D01-9684-35A57B7A8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57201"/>
            <a:ext cx="5753100" cy="1463006"/>
          </a:xfrm>
        </p:spPr>
        <p:txBody>
          <a:bodyPr>
            <a:normAutofit/>
          </a:bodyPr>
          <a:lstStyle/>
          <a:p>
            <a:r>
              <a:rPr lang="en-US" sz="4100" dirty="0"/>
              <a:t>Talk to lawyers – informational interviews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5C1CB-D6AA-44B4-B83C-03F5A323B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317" y="2086188"/>
            <a:ext cx="6068783" cy="414315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sz="2400" dirty="0"/>
              <a:t>Best way to learn about a profession is to talk to individuals in that profession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Most professionals love to talk to young people who are exploring their career options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Use the internet to find professionals to connect with; family connections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Ask them about their education, their career path, what do they like/dislike about their job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Practice informational interviewing this week!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BF7837-643E-ED4D-09CD-734DDE99F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Bradley A. Mueller 2024</a:t>
            </a:r>
            <a:endParaRPr lang="en-US" dirty="0"/>
          </a:p>
        </p:txBody>
      </p:sp>
      <p:pic>
        <p:nvPicPr>
          <p:cNvPr id="5" name="Picture 4" descr="A couple of women sitting at a table looking at each other&#10;&#10;Description automatically generated with medium confidence">
            <a:extLst>
              <a:ext uri="{FF2B5EF4-FFF2-40B4-BE49-F238E27FC236}">
                <a16:creationId xmlns:a16="http://schemas.microsoft.com/office/drawing/2014/main" id="{8215EE62-0D88-49D7-906C-3104D979C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470052"/>
            <a:ext cx="5062022" cy="326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7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95299"/>
            <a:ext cx="10972800" cy="735541"/>
          </a:xfrm>
        </p:spPr>
        <p:txBody>
          <a:bodyPr/>
          <a:lstStyle/>
          <a:p>
            <a:r>
              <a:rPr lang="en-US" dirty="0"/>
              <a:t>Personal Considerations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859956"/>
            <a:ext cx="10972800" cy="49980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Act Responsibly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Law school applications (Character &amp; Fitness questions)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Required to report misconduct on law school applications/Bar admission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Save information about issues you may have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Social Media/Email issues </a:t>
            </a:r>
          </a:p>
          <a:p>
            <a:pPr marL="1010412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Post only appropriate images</a:t>
            </a:r>
          </a:p>
          <a:p>
            <a:pPr marL="1010412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Be positive, avoid negative posts/comments</a:t>
            </a:r>
          </a:p>
          <a:p>
            <a:pPr marL="1010412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Privacy settings</a:t>
            </a:r>
          </a:p>
          <a:p>
            <a:pPr marL="1010412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Assume law schools are going to check your social media footprint</a:t>
            </a:r>
          </a:p>
          <a:p>
            <a:pPr marL="1010412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Use correct grammar/proofread </a:t>
            </a:r>
          </a:p>
          <a:p>
            <a:pPr marL="1010412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Practice communicating in a professional manner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644A5-F27F-1D56-2865-434A1D4C3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Bradley A. Mueller 2024</a:t>
            </a:r>
            <a:endParaRPr lang="en-US" dirty="0"/>
          </a:p>
        </p:txBody>
      </p:sp>
      <p:pic>
        <p:nvPicPr>
          <p:cNvPr id="6" name="Picture 5" descr="A person holding a cell phone&#10;&#10;Description automatically generated with medium confidence">
            <a:extLst>
              <a:ext uri="{FF2B5EF4-FFF2-40B4-BE49-F238E27FC236}">
                <a16:creationId xmlns:a16="http://schemas.microsoft.com/office/drawing/2014/main" id="{72486305-B88E-4609-8A7C-06E559D24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192" y="3429000"/>
            <a:ext cx="3664808" cy="234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325" y="226929"/>
            <a:ext cx="8848725" cy="143209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REACH OUT &amp; TAKE ADVANTAGE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OF YOUR SCHOOL’S RESOURCES!!!!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005" y="1981711"/>
            <a:ext cx="11395364" cy="42476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sz="2400" b="1" dirty="0"/>
              <a:t>Use this summer to practice your networking skills, ask lots of questions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Meet with the pre-law advisor at your college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Participate in/attend pre-law events and programming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Use career develop or career services offices (help with internships, deciding on a major/minor)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Use your school’s academic support services; such as peer tutoring, writing center (it’s good to get help!)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At most colleges, lots of people there to help: </a:t>
            </a:r>
            <a:r>
              <a:rPr lang="en-US" sz="3200" dirty="0">
                <a:solidFill>
                  <a:srgbClr val="C00000"/>
                </a:solidFill>
              </a:rPr>
              <a:t>YOU NEED TO REACH OUT!!!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5CDE4F-9D5A-49E6-0A0D-158462E5F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Bradley A. Mueller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30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ign, sky, outdoor&#10;&#10;Description automatically generated">
            <a:extLst>
              <a:ext uri="{FF2B5EF4-FFF2-40B4-BE49-F238E27FC236}">
                <a16:creationId xmlns:a16="http://schemas.microsoft.com/office/drawing/2014/main" id="{3D720E7B-8CBB-4C96-8F15-6F45CB7B0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1583667"/>
            <a:ext cx="4001315" cy="3161038"/>
          </a:xfrm>
          <a:prstGeom prst="rect">
            <a:avLst/>
          </a:prstGeom>
        </p:spPr>
      </p:pic>
      <p:graphicFrame>
        <p:nvGraphicFramePr>
          <p:cNvPr id="27" name="TextBox 1">
            <a:extLst>
              <a:ext uri="{FF2B5EF4-FFF2-40B4-BE49-F238E27FC236}">
                <a16:creationId xmlns:a16="http://schemas.microsoft.com/office/drawing/2014/main" id="{93A272C1-334E-5F49-48AB-5E1871CDE4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2546063"/>
              </p:ext>
            </p:extLst>
          </p:nvPr>
        </p:nvGraphicFramePr>
        <p:xfrm>
          <a:off x="5000625" y="1091919"/>
          <a:ext cx="6896100" cy="4651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1215749-68BB-4D81-F0C3-D66CF3D3B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Bradley A. Mueller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2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761"/>
            <a:ext cx="10972800" cy="785844"/>
          </a:xfrm>
        </p:spPr>
        <p:txBody>
          <a:bodyPr/>
          <a:lstStyle/>
          <a:p>
            <a:r>
              <a:rPr lang="en-US" dirty="0"/>
              <a:t>Attend Pre-Law events at your college!!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B952D8-EE09-9648-89E2-40B301D7B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Bradley A. Mueller 2024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45" y="1521548"/>
            <a:ext cx="3819682" cy="2388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185" y="1501817"/>
            <a:ext cx="4362323" cy="24073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05" y="3770849"/>
            <a:ext cx="5190155" cy="28159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992" y="1521548"/>
            <a:ext cx="2998193" cy="2388035"/>
          </a:xfrm>
          <a:prstGeom prst="rect">
            <a:avLst/>
          </a:prstGeom>
        </p:spPr>
      </p:pic>
      <p:pic>
        <p:nvPicPr>
          <p:cNvPr id="7" name="Picture 6" descr="A group of people sitting around a table with food on it&#10;&#10;Description automatically generated with medium confidence">
            <a:extLst>
              <a:ext uri="{FF2B5EF4-FFF2-40B4-BE49-F238E27FC236}">
                <a16:creationId xmlns:a16="http://schemas.microsoft.com/office/drawing/2014/main" id="{9030DD23-F388-4964-986C-005FB26483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3909173"/>
            <a:ext cx="7029450" cy="249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2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3">
            <a:extLst>
              <a:ext uri="{FF2B5EF4-FFF2-40B4-BE49-F238E27FC236}">
                <a16:creationId xmlns:a16="http://schemas.microsoft.com/office/drawing/2014/main" id="{0182F701-1D9A-4047-A9CA-73A707EA0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15">
            <a:extLst>
              <a:ext uri="{FF2B5EF4-FFF2-40B4-BE49-F238E27FC236}">
                <a16:creationId xmlns:a16="http://schemas.microsoft.com/office/drawing/2014/main" id="{FD46288E-4C86-4ADB-893C-3C29FDE84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3" name="Straight Connector 17">
            <a:extLst>
              <a:ext uri="{FF2B5EF4-FFF2-40B4-BE49-F238E27FC236}">
                <a16:creationId xmlns:a16="http://schemas.microsoft.com/office/drawing/2014/main" id="{318EA713-6EC5-4E3B-9ABC-DDF657C8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5" name="Rectangle 19">
            <a:extLst>
              <a:ext uri="{FF2B5EF4-FFF2-40B4-BE49-F238E27FC236}">
                <a16:creationId xmlns:a16="http://schemas.microsoft.com/office/drawing/2014/main" id="{151FCA92-37FC-419D-880C-DEE030371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486854" y="402335"/>
            <a:ext cx="4821283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 Websites to checkout</a:t>
            </a:r>
            <a:endParaRPr lang="en-US" dirty="0"/>
          </a:p>
        </p:txBody>
      </p:sp>
      <p:sp>
        <p:nvSpPr>
          <p:cNvPr id="36" name="Rectangle 21">
            <a:extLst>
              <a:ext uri="{FF2B5EF4-FFF2-40B4-BE49-F238E27FC236}">
                <a16:creationId xmlns:a16="http://schemas.microsoft.com/office/drawing/2014/main" id="{49F734FC-80ED-4400-9FB7-5800EE74A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3057906" cy="34082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849AA9C7-95A5-0C37-CCF1-9F2CAEB0E0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2" y="1360324"/>
            <a:ext cx="2784700" cy="1489814"/>
          </a:xfrm>
          <a:prstGeom prst="rect">
            <a:avLst/>
          </a:prstGeom>
        </p:spPr>
      </p:pic>
      <p:sp>
        <p:nvSpPr>
          <p:cNvPr id="37" name="Rectangle 23">
            <a:extLst>
              <a:ext uri="{FF2B5EF4-FFF2-40B4-BE49-F238E27FC236}">
                <a16:creationId xmlns:a16="http://schemas.microsoft.com/office/drawing/2014/main" id="{F54C209B-0440-412E-BEBF-D8694B5A0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061" y="321733"/>
            <a:ext cx="2583939" cy="195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25">
            <a:extLst>
              <a:ext uri="{FF2B5EF4-FFF2-40B4-BE49-F238E27FC236}">
                <a16:creationId xmlns:a16="http://schemas.microsoft.com/office/drawing/2014/main" id="{CBEEBACE-87BA-4CA1-BF49-0E9ABA508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40096" y="2085703"/>
            <a:ext cx="4114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FDA25563-C462-4DA6-BB84-8243A6C7D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879167"/>
            <a:ext cx="3057906" cy="2104612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424483F-8737-453B-BFDE-476248E7FD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28" y="4481402"/>
            <a:ext cx="2784700" cy="129488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4044755-AC7C-421A-B935-8BA9A23F8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8588" y="2451014"/>
            <a:ext cx="2567411" cy="3532765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87F1E54-4301-432A-8F2C-78BE940D9D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752" y="3580512"/>
            <a:ext cx="2295082" cy="12737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728459" y="2198914"/>
            <a:ext cx="4821283" cy="3670180"/>
          </a:xfrm>
        </p:spPr>
        <p:txBody>
          <a:bodyPr vert="horz" lIns="0" tIns="45720" rIns="0" bIns="45720" rtlCol="0">
            <a:normAutofit fontScale="92500" lnSpcReduction="10000"/>
          </a:bodyPr>
          <a:lstStyle/>
          <a:p>
            <a:r>
              <a:rPr lang="en-US"/>
              <a:t> </a:t>
            </a:r>
            <a:r>
              <a:rPr lang="en-US" sz="3200"/>
              <a:t>LSAC </a:t>
            </a:r>
            <a:r>
              <a:rPr lang="en-US" sz="3200" u="sng">
                <a:hlinkClick r:id="rId6"/>
              </a:rPr>
              <a:t>lsac.org </a:t>
            </a:r>
            <a:endParaRPr lang="en-US" sz="3200" u="sng"/>
          </a:p>
          <a:p>
            <a:r>
              <a:rPr lang="en-US" sz="3200"/>
              <a:t>(</a:t>
            </a:r>
            <a:r>
              <a:rPr lang="en-US" sz="2800"/>
              <a:t>Law School Admission Council</a:t>
            </a:r>
            <a:r>
              <a:rPr lang="en-US" sz="3200"/>
              <a:t>)</a:t>
            </a:r>
            <a:endParaRPr lang="en-US" sz="3200" u="sng"/>
          </a:p>
          <a:p>
            <a:endParaRPr lang="en-US" sz="3200"/>
          </a:p>
          <a:p>
            <a:r>
              <a:rPr lang="en-US" sz="3200"/>
              <a:t>UIC Pre-Law Advising </a:t>
            </a:r>
            <a:r>
              <a:rPr lang="en-US" sz="3200">
                <a:hlinkClick r:id="rId7"/>
              </a:rPr>
              <a:t>prelaw.las.edu</a:t>
            </a:r>
            <a:endParaRPr lang="en-US" sz="3200"/>
          </a:p>
          <a:p>
            <a:endParaRPr lang="en-US" sz="3200"/>
          </a:p>
          <a:p>
            <a:r>
              <a:rPr lang="en-US" sz="3200"/>
              <a:t>AccessLex </a:t>
            </a:r>
            <a:r>
              <a:rPr lang="en-US" sz="3200">
                <a:hlinkClick r:id="rId8"/>
              </a:rPr>
              <a:t>accesslex.org</a:t>
            </a:r>
            <a:endParaRPr lang="en-US" sz="32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2225A9B-20AD-4869-96C9-770E8E704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4D5E4E-F019-44AF-AF49-8FBBFBBE6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B29C1B-7893-A843-6D07-DAC156722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Bradley A. Mueller 2024</a:t>
            </a:r>
          </a:p>
        </p:txBody>
      </p:sp>
    </p:spTree>
    <p:extLst>
      <p:ext uri="{BB962C8B-B14F-4D97-AF65-F5344CB8AC3E}">
        <p14:creationId xmlns:p14="http://schemas.microsoft.com/office/powerpoint/2010/main" val="351434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768178"/>
          </a:xfrm>
        </p:spPr>
        <p:txBody>
          <a:bodyPr>
            <a:normAutofit/>
          </a:bodyPr>
          <a:lstStyle/>
          <a:p>
            <a:r>
              <a:rPr lang="en-US" sz="3600" dirty="0"/>
              <a:t>Overview of the Pre-Law Advising Refresher: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74745"/>
            <a:ext cx="10972800" cy="39212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Re-introductions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ABA Law School Prep Guidelines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A few quizzes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Review of some basics from last year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Pre-law advising and other resources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Questions</a:t>
            </a:r>
          </a:p>
          <a:p>
            <a:pPr marL="0" indent="0">
              <a:buNone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8859BA-A881-1C47-768E-AC9586E4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Bradley A. Mueller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44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640156" y="304800"/>
            <a:ext cx="8911687" cy="830792"/>
          </a:xfrm>
        </p:spPr>
        <p:txBody>
          <a:bodyPr>
            <a:normAutofit fontScale="90000"/>
          </a:bodyPr>
          <a:lstStyle/>
          <a:p>
            <a:r>
              <a:rPr lang="en-US" dirty="0"/>
              <a:t>Many paths (and timelines) to law school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287" y="1251797"/>
            <a:ext cx="6145423" cy="4961467"/>
          </a:xfrm>
        </p:spPr>
      </p:pic>
    </p:spTree>
    <p:extLst>
      <p:ext uri="{BB962C8B-B14F-4D97-AF65-F5344CB8AC3E}">
        <p14:creationId xmlns:p14="http://schemas.microsoft.com/office/powerpoint/2010/main" val="422853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fferent colored question marks">
            <a:extLst>
              <a:ext uri="{FF2B5EF4-FFF2-40B4-BE49-F238E27FC236}">
                <a16:creationId xmlns:a16="http://schemas.microsoft.com/office/drawing/2014/main" id="{08880F82-A4D4-4BC6-8AD4-B31C28B1C5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911" y="643467"/>
            <a:ext cx="8978177" cy="505022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B44C0E-91A5-EAEE-E124-F629CC670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Bradley A. Mueller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1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7999" y="391736"/>
            <a:ext cx="11176000" cy="1069848"/>
          </a:xfrm>
        </p:spPr>
        <p:txBody>
          <a:bodyPr>
            <a:normAutofit/>
          </a:bodyPr>
          <a:lstStyle/>
          <a:p>
            <a:r>
              <a:rPr lang="en-US" sz="2800" dirty="0"/>
              <a:t>     Movies                        and books                        about law school/lawyers.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0029" y="1903402"/>
            <a:ext cx="4937760" cy="621581"/>
          </a:xfrm>
        </p:spPr>
        <p:txBody>
          <a:bodyPr/>
          <a:lstStyle/>
          <a:p>
            <a:r>
              <a:rPr lang="en-US" dirty="0"/>
              <a:t>Movies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90575" y="2214193"/>
            <a:ext cx="4747214" cy="3986582"/>
          </a:xfrm>
        </p:spPr>
        <p:txBody>
          <a:bodyPr>
            <a:normAutofit fontScale="25000" lnSpcReduction="20000"/>
          </a:bodyPr>
          <a:lstStyle/>
          <a:p>
            <a:pPr marL="109728" indent="0">
              <a:buNone/>
            </a:pPr>
            <a:endParaRPr lang="en-US" sz="1800" dirty="0"/>
          </a:p>
          <a:p>
            <a:pPr marL="109728" indent="0">
              <a:buNone/>
            </a:pPr>
            <a:r>
              <a:rPr lang="en-US" sz="6400" u="sng" dirty="0"/>
              <a:t>The Paper Chase</a:t>
            </a:r>
            <a:r>
              <a:rPr lang="en-US" sz="6400" dirty="0"/>
              <a:t> (1973)</a:t>
            </a:r>
            <a:endParaRPr lang="en-US" sz="6400" u="sng" dirty="0"/>
          </a:p>
          <a:p>
            <a:pPr marL="109728" indent="0">
              <a:buNone/>
            </a:pPr>
            <a:r>
              <a:rPr lang="en-US" sz="6400" u="sng" dirty="0"/>
              <a:t>Legally Blonde</a:t>
            </a:r>
            <a:r>
              <a:rPr lang="en-US" sz="6400" dirty="0"/>
              <a:t> (2001)</a:t>
            </a:r>
          </a:p>
          <a:p>
            <a:pPr marL="109728" indent="0">
              <a:buNone/>
            </a:pPr>
            <a:r>
              <a:rPr lang="en-US" sz="6400" u="sng" dirty="0"/>
              <a:t>Rounders</a:t>
            </a:r>
            <a:r>
              <a:rPr lang="en-US" sz="6400" dirty="0"/>
              <a:t> (1993)</a:t>
            </a:r>
            <a:endParaRPr lang="en-US" sz="6400" u="sng" dirty="0"/>
          </a:p>
          <a:p>
            <a:pPr marL="109728" indent="0">
              <a:buNone/>
            </a:pPr>
            <a:r>
              <a:rPr lang="en-US" sz="6400" u="sng" dirty="0"/>
              <a:t>My Cousin Vinny</a:t>
            </a:r>
            <a:r>
              <a:rPr lang="en-US" sz="6400" dirty="0"/>
              <a:t> (1992)</a:t>
            </a:r>
            <a:endParaRPr lang="en-US" sz="6400" u="sng" dirty="0"/>
          </a:p>
          <a:p>
            <a:pPr marL="109728" indent="0">
              <a:buNone/>
            </a:pPr>
            <a:r>
              <a:rPr lang="en-US" sz="6400" u="sng" dirty="0"/>
              <a:t>The Firm</a:t>
            </a:r>
            <a:r>
              <a:rPr lang="en-US" sz="6400" dirty="0"/>
              <a:t> (1993)</a:t>
            </a:r>
            <a:endParaRPr lang="en-US" sz="6400" u="sng" dirty="0"/>
          </a:p>
          <a:p>
            <a:pPr marL="109728" indent="0">
              <a:buNone/>
            </a:pPr>
            <a:r>
              <a:rPr lang="en-US" sz="6400" u="sng" dirty="0"/>
              <a:t>Philadelphia</a:t>
            </a:r>
            <a:r>
              <a:rPr lang="en-US" sz="6400" dirty="0"/>
              <a:t> (1993)</a:t>
            </a:r>
            <a:endParaRPr lang="en-US" sz="6400" u="sng" dirty="0"/>
          </a:p>
          <a:p>
            <a:pPr marL="109728" indent="0">
              <a:buNone/>
            </a:pPr>
            <a:r>
              <a:rPr lang="en-US" sz="6400" u="sng" dirty="0"/>
              <a:t>To Kill a Mockingbird</a:t>
            </a:r>
            <a:r>
              <a:rPr lang="en-US" sz="6400" dirty="0"/>
              <a:t> (1962)</a:t>
            </a:r>
            <a:endParaRPr lang="en-US" sz="6400" u="sng" dirty="0"/>
          </a:p>
          <a:p>
            <a:pPr marL="109728" indent="0">
              <a:buNone/>
            </a:pPr>
            <a:r>
              <a:rPr lang="en-US" sz="6400" u="sng" dirty="0"/>
              <a:t>12 Angry Men</a:t>
            </a:r>
            <a:r>
              <a:rPr lang="en-US" sz="6400" dirty="0"/>
              <a:t> (1957)</a:t>
            </a:r>
            <a:endParaRPr lang="en-US" sz="6400" u="sng" dirty="0"/>
          </a:p>
          <a:p>
            <a:pPr marL="109728" indent="0">
              <a:buNone/>
            </a:pPr>
            <a:r>
              <a:rPr lang="en-US" sz="6400" u="sng" dirty="0"/>
              <a:t>Erin Brockovich</a:t>
            </a:r>
            <a:r>
              <a:rPr lang="en-US" sz="6400" dirty="0"/>
              <a:t> (2000)</a:t>
            </a:r>
            <a:endParaRPr lang="en-US" sz="6400" u="sng" dirty="0"/>
          </a:p>
          <a:p>
            <a:pPr marL="109728" indent="0">
              <a:buNone/>
            </a:pPr>
            <a:r>
              <a:rPr lang="en-US" sz="6400" u="sng" dirty="0"/>
              <a:t>A Few Good Men</a:t>
            </a:r>
            <a:r>
              <a:rPr lang="en-US" sz="6400" dirty="0"/>
              <a:t> (1992)</a:t>
            </a:r>
            <a:endParaRPr lang="en-US" sz="6400" u="sng" dirty="0"/>
          </a:p>
          <a:p>
            <a:pPr marL="109728" indent="0">
              <a:buNone/>
            </a:pPr>
            <a:r>
              <a:rPr lang="en-US" sz="6400" u="sng" dirty="0"/>
              <a:t>The Verdict</a:t>
            </a:r>
            <a:r>
              <a:rPr lang="en-US" sz="6400" dirty="0"/>
              <a:t> (1982)</a:t>
            </a:r>
            <a:endParaRPr lang="en-US" sz="6400" u="sng" dirty="0"/>
          </a:p>
          <a:p>
            <a:pPr marL="109728" indent="0">
              <a:buNone/>
            </a:pPr>
            <a:endParaRPr lang="en-US" sz="1800" u="sng" dirty="0"/>
          </a:p>
          <a:p>
            <a:pPr marL="109728" indent="0">
              <a:buNone/>
            </a:pPr>
            <a:endParaRPr lang="en-US" sz="1800" u="sng" dirty="0"/>
          </a:p>
          <a:p>
            <a:pPr marL="109728" indent="0">
              <a:buNone/>
            </a:pPr>
            <a:endParaRPr lang="en-US" sz="1800" u="sng" dirty="0"/>
          </a:p>
          <a:p>
            <a:pPr marL="109728" indent="0">
              <a:buNone/>
            </a:pPr>
            <a:endParaRPr lang="en-US" sz="1800" u="sng" dirty="0"/>
          </a:p>
          <a:p>
            <a:pPr marL="109728" indent="0">
              <a:buNone/>
            </a:pPr>
            <a:endParaRPr lang="en-US" sz="1800" u="sng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728335" y="1846051"/>
            <a:ext cx="4937760" cy="736282"/>
          </a:xfrm>
        </p:spPr>
        <p:txBody>
          <a:bodyPr/>
          <a:lstStyle/>
          <a:p>
            <a:r>
              <a:rPr lang="en-US" dirty="0"/>
              <a:t>Books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6035039" y="2214193"/>
            <a:ext cx="5366385" cy="3986582"/>
          </a:xfrm>
        </p:spPr>
        <p:txBody>
          <a:bodyPr>
            <a:normAutofit fontScale="25000" lnSpcReduction="20000"/>
          </a:bodyPr>
          <a:lstStyle/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sz="6400" u="sng" dirty="0"/>
              <a:t>One L</a:t>
            </a:r>
            <a:r>
              <a:rPr lang="en-US" sz="6400" dirty="0"/>
              <a:t> by Scott Turow</a:t>
            </a:r>
          </a:p>
          <a:p>
            <a:pPr marL="109728" indent="0">
              <a:buNone/>
            </a:pPr>
            <a:r>
              <a:rPr lang="en-US" sz="6400" u="sng" dirty="0"/>
              <a:t>To Kill a Mockingbird</a:t>
            </a:r>
            <a:r>
              <a:rPr lang="en-US" sz="6400" dirty="0"/>
              <a:t> by Harper Lee</a:t>
            </a:r>
          </a:p>
          <a:p>
            <a:pPr marL="109728" indent="0">
              <a:buNone/>
            </a:pPr>
            <a:r>
              <a:rPr lang="en-US" sz="6400" u="sng" dirty="0"/>
              <a:t>The Story of My Life</a:t>
            </a:r>
            <a:r>
              <a:rPr lang="en-US" sz="6400" dirty="0"/>
              <a:t> by Clarence Darrow</a:t>
            </a:r>
          </a:p>
          <a:p>
            <a:pPr marL="109728" indent="0">
              <a:buNone/>
            </a:pPr>
            <a:r>
              <a:rPr lang="en-US" sz="6400" u="sng" dirty="0"/>
              <a:t>24 Hours with 24 Lawyers</a:t>
            </a:r>
            <a:r>
              <a:rPr lang="en-US" sz="6400" dirty="0"/>
              <a:t> by Jasper Kim</a:t>
            </a:r>
          </a:p>
          <a:p>
            <a:pPr marL="109728" indent="0">
              <a:buNone/>
            </a:pPr>
            <a:r>
              <a:rPr lang="en-US" sz="6400" u="sng" dirty="0"/>
              <a:t>Invisible Man</a:t>
            </a:r>
            <a:r>
              <a:rPr lang="en-US" sz="6400" dirty="0"/>
              <a:t> by Ralph Ellison</a:t>
            </a:r>
            <a:endParaRPr lang="en-US" sz="6400" u="sng" dirty="0"/>
          </a:p>
          <a:p>
            <a:pPr marL="109728" indent="0">
              <a:buNone/>
            </a:pPr>
            <a:r>
              <a:rPr lang="en-US" sz="6400" u="sng" dirty="0"/>
              <a:t>The Defense Never Rests</a:t>
            </a:r>
            <a:r>
              <a:rPr lang="en-US" sz="6400" dirty="0"/>
              <a:t> by F. Lee Bailey</a:t>
            </a:r>
          </a:p>
          <a:p>
            <a:pPr marL="109728" indent="0">
              <a:buNone/>
            </a:pPr>
            <a:r>
              <a:rPr lang="en-US" sz="6400" u="sng" dirty="0"/>
              <a:t>In the Shadow of the Law</a:t>
            </a:r>
            <a:r>
              <a:rPr lang="en-US" sz="6400" dirty="0"/>
              <a:t> by Kermit Roosevelt</a:t>
            </a:r>
          </a:p>
          <a:p>
            <a:pPr marL="109728" indent="0">
              <a:buNone/>
            </a:pPr>
            <a:r>
              <a:rPr lang="en-US" sz="6400" u="sng" dirty="0"/>
              <a:t>Just Mercy</a:t>
            </a:r>
            <a:r>
              <a:rPr lang="en-US" sz="6400" dirty="0"/>
              <a:t> by Bryan Stevenson</a:t>
            </a:r>
          </a:p>
          <a:p>
            <a:pPr marL="109728" indent="0">
              <a:buNone/>
            </a:pPr>
            <a:r>
              <a:rPr lang="en-US" sz="6400" u="sng" dirty="0"/>
              <a:t>Presumed Innocent</a:t>
            </a:r>
            <a:r>
              <a:rPr lang="en-US" sz="6400" dirty="0"/>
              <a:t> by Scott Turow</a:t>
            </a:r>
          </a:p>
          <a:p>
            <a:pPr marL="109728" indent="0">
              <a:buNone/>
            </a:pPr>
            <a:r>
              <a:rPr lang="en-US" sz="6400" u="sng" dirty="0"/>
              <a:t>Civility: Manners, Morals and the Etiquette of Democracy</a:t>
            </a:r>
            <a:r>
              <a:rPr lang="en-US" sz="6400" dirty="0"/>
              <a:t> by Stephen L. Carter</a:t>
            </a:r>
            <a:endParaRPr lang="en-US" sz="6400" u="sng" dirty="0"/>
          </a:p>
          <a:p>
            <a:pPr marL="109728" indent="0">
              <a:buNone/>
            </a:pPr>
            <a:endParaRPr lang="en-US" sz="6400" u="sng" dirty="0"/>
          </a:p>
          <a:p>
            <a:pPr marL="109728" indent="0">
              <a:buNone/>
            </a:pPr>
            <a:endParaRPr lang="en-US" sz="1800" dirty="0"/>
          </a:p>
          <a:p>
            <a:pPr marL="109728" indent="0">
              <a:buNone/>
            </a:pPr>
            <a:endParaRPr lang="en-US" u="sng" dirty="0"/>
          </a:p>
          <a:p>
            <a:pPr marL="109728" indent="0">
              <a:buNone/>
            </a:pPr>
            <a:endParaRPr lang="en-US" u="sng" dirty="0"/>
          </a:p>
          <a:p>
            <a:pPr marL="109728" indent="0">
              <a:buNone/>
            </a:pPr>
            <a:endParaRPr lang="en-US" u="sng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EA7B99-AB82-9DAB-B015-4E87A23DE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Bradley A. Mueller 2024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11" y="274423"/>
            <a:ext cx="1703762" cy="1440601"/>
          </a:xfrm>
          <a:prstGeom prst="rect">
            <a:avLst/>
          </a:prstGeom>
        </p:spPr>
      </p:pic>
      <p:pic>
        <p:nvPicPr>
          <p:cNvPr id="7" name="Picture 6" descr="Image result for images for law school novel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060" y="496305"/>
            <a:ext cx="1367880" cy="111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663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47618"/>
            <a:ext cx="10972800" cy="1066800"/>
          </a:xfrm>
        </p:spPr>
        <p:txBody>
          <a:bodyPr/>
          <a:lstStyle/>
          <a:p>
            <a:r>
              <a:rPr lang="en-US" dirty="0"/>
              <a:t>Who am I?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237948"/>
            <a:ext cx="10972800" cy="3978382"/>
          </a:xfrm>
        </p:spPr>
        <p:txBody>
          <a:bodyPr>
            <a:normAutofit/>
          </a:bodyPr>
          <a:lstStyle/>
          <a:p>
            <a:r>
              <a:rPr lang="en-US" sz="3000" dirty="0"/>
              <a:t>I was a first-generation college student/law student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dirty="0"/>
              <a:t>UW- Eau Claire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dirty="0"/>
              <a:t>John Marshall Law School (now UIC School of Law)  </a:t>
            </a:r>
          </a:p>
          <a:p>
            <a:r>
              <a:rPr lang="en-US" sz="3000" dirty="0"/>
              <a:t>Legal career </a:t>
            </a:r>
          </a:p>
          <a:p>
            <a:r>
              <a:rPr lang="en-US" sz="3000" dirty="0"/>
              <a:t>Volunteered at non-profits &amp; Cabrini Green Legal Aid</a:t>
            </a:r>
          </a:p>
          <a:p>
            <a:r>
              <a:rPr lang="en-US" sz="3000" dirty="0"/>
              <a:t>Pre-Law Advisor at UIC in April 2016 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9580C-2EB5-84A8-766E-C7CE25169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Bradley A. Mueller 2024</a:t>
            </a:r>
            <a:endParaRPr lang="en-US" dirty="0"/>
          </a:p>
        </p:txBody>
      </p:sp>
      <p:pic>
        <p:nvPicPr>
          <p:cNvPr id="8" name="Picture 7" descr="A baby with a bow on her head&#10;&#10;Description automatically generated">
            <a:extLst>
              <a:ext uri="{FF2B5EF4-FFF2-40B4-BE49-F238E27FC236}">
                <a16:creationId xmlns:a16="http://schemas.microsoft.com/office/drawing/2014/main" id="{68CBDFAD-49CF-D1CD-6B7F-08C0C704C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86" y="279608"/>
            <a:ext cx="2576674" cy="343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5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AB097-7F64-473B-B0EF-3972CA634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reintroduce yourself: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3FBEB-543C-4761-A6B2-61770F7F1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19324"/>
            <a:ext cx="10058400" cy="323066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000" dirty="0"/>
              <a:t> NAME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/>
              <a:t>COLLEGE ATTENDING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/>
              <a:t>MAJOR – if you know, it’s fine not to have declared one yet!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191BE2-DFE1-7019-7B11-FE3B9FD94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Bradley A. Mueller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88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79EDC4-A276-5A8D-5315-4472C581E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Bradley A. Mueller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1A0CAD-0DA7-721E-59D8-A93513FB9F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3600" y="287338"/>
            <a:ext cx="10058400" cy="14493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u="sng"/>
              <a:t>Our Sessions Together – Summer 2024</a:t>
            </a:r>
          </a:p>
        </p:txBody>
      </p:sp>
      <p:graphicFrame>
        <p:nvGraphicFramePr>
          <p:cNvPr id="8" name="TextBox 3">
            <a:extLst>
              <a:ext uri="{FF2B5EF4-FFF2-40B4-BE49-F238E27FC236}">
                <a16:creationId xmlns:a16="http://schemas.microsoft.com/office/drawing/2014/main" id="{4B663FF9-4323-E7BD-3B3E-647D01A745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061877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422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8275"/>
            <a:ext cx="10972800" cy="91161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Do you remember the skills a first-year law student should have to be successful in law school?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12F73B7-F856-B8FD-1773-6706620DA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Bradley A. Mueller 2024</a:t>
            </a:r>
            <a:endParaRPr lang="en-US" dirty="0"/>
          </a:p>
        </p:txBody>
      </p:sp>
      <p:pic>
        <p:nvPicPr>
          <p:cNvPr id="3" name="Picture 2" descr="Image result for images of law school student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139" y="4591473"/>
            <a:ext cx="2841625" cy="2008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mage result for images of law school student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7" y="4354406"/>
            <a:ext cx="2600325" cy="192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images of law school students typing in library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1" y="1917381"/>
            <a:ext cx="3693054" cy="211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classroom images of law school students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564" y="4186875"/>
            <a:ext cx="3543457" cy="2412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 result for images of law school students writi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202" y="1695250"/>
            <a:ext cx="3572933" cy="2286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 result for images of law school students speaking in class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253" y="1772581"/>
            <a:ext cx="2647315" cy="3007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893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10058400" cy="975360"/>
          </a:xfrm>
        </p:spPr>
        <p:txBody>
          <a:bodyPr>
            <a:normAutofit/>
          </a:bodyPr>
          <a:lstStyle/>
          <a:p>
            <a:r>
              <a:rPr lang="en-US" sz="2800" dirty="0"/>
              <a:t>AMERICAN BAR ASSOCIATION (ABA)	        </a:t>
            </a:r>
            <a:br>
              <a:rPr lang="en-US" sz="2800" dirty="0"/>
            </a:br>
            <a:r>
              <a:rPr lang="en-US" sz="2800" dirty="0"/>
              <a:t>Core Skills, Values, Knowledge, and Experience for Law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297" y="1889564"/>
            <a:ext cx="8153400" cy="4267200"/>
          </a:xfrm>
        </p:spPr>
        <p:txBody>
          <a:bodyPr>
            <a:normAutofit fontScale="77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Publico"/>
              </a:rPr>
              <a:t>Problem Solving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Publico"/>
              </a:rPr>
              <a:t>Critical Reading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Publico"/>
              </a:rPr>
              <a:t>Writing and Editing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Publico"/>
              </a:rPr>
              <a:t>Oral Communication and Listening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Publico"/>
              </a:rPr>
              <a:t>Research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Publico"/>
              </a:rPr>
              <a:t>Organization and Management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Publico"/>
              </a:rPr>
              <a:t>Public Service and Promotion of Justice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Publico"/>
              </a:rPr>
              <a:t>Relationship-building and Collaboration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Publico"/>
              </a:rPr>
              <a:t>Background Knowledge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Publico"/>
              </a:rPr>
              <a:t>Exposure to the Law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AFB67-D970-BEA2-AA51-FD16D6A85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Bradley A. Mueller 2024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BDD0F-8AB8-D74C-F0CD-E698DC528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417" y="101092"/>
            <a:ext cx="2093566" cy="143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0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7650"/>
            <a:ext cx="10972800" cy="1199231"/>
          </a:xfrm>
        </p:spPr>
        <p:txBody>
          <a:bodyPr>
            <a:normAutofit/>
          </a:bodyPr>
          <a:lstStyle/>
          <a:p>
            <a:r>
              <a:rPr lang="en-US" sz="3200" b="1" dirty="0"/>
              <a:t>ACTIONS YOU CAN TAKE TO GAIN ACCEPTANCE TO LAW SCHOOL AND TO PREPARE TO SUCCEED ONCE ADMITTED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548" y="1952625"/>
            <a:ext cx="10216502" cy="4304241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 Select courses that require you to read, analyze and question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 Select courses that require you to write extensively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 Select courses that challenge you to speak in class and/or make presentations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 Work hard to earn the best grades you can your freshmen year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 Develop solid academic relationships with professors (future Letters of     Recommendation)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 Explore and pursue volunteer/internship opportunities and be involved student organizations (don’t have to be law related)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 Ask: Why do I want to get a law degree?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2F45AD-5F86-6778-7809-A1F44214F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Bradley A. Mueller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46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6249"/>
            <a:ext cx="10972800" cy="839253"/>
          </a:xfrm>
        </p:spPr>
        <p:txBody>
          <a:bodyPr/>
          <a:lstStyle/>
          <a:p>
            <a:r>
              <a:rPr lang="en-US" dirty="0"/>
              <a:t>Undergraduate course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9861"/>
            <a:ext cx="10972800" cy="4325112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600" dirty="0">
                <a:solidFill>
                  <a:schemeClr val="tx1"/>
                </a:solidFill>
              </a:rPr>
              <a:t>No specific majors required for law school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 No pre-requisite courses required for law school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 Introductory Logic course recommended across the board for LSAT prep-even with change in LSAT (not required)                                                                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        -Second semester soph year or junior year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       - Help prepare for the Law School Admission Test (LSAT)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Use undergrad experience to gain basic knowledge about U.S. history, political system/government, society, economics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Take courses that interest you! Explore subjects you are curious about! College is the time to explore and take safe risks!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lvl="0"/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67148C-5CD0-00E2-A0A5-081525504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Bradley A. Mueller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8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2881A2CA1AE3C245ABD06F207EDE9F93" ma:contentTypeVersion="1" ma:contentTypeDescription="Upload an image." ma:contentTypeScope="" ma:versionID="0dd0c384756e9cdeda91af44ff54b20b">
  <xsd:schema xmlns:xsd="http://www.w3.org/2001/XMLSchema" xmlns:xs="http://www.w3.org/2001/XMLSchema" xmlns:p="http://schemas.microsoft.com/office/2006/metadata/properties" xmlns:ns1="http://schemas.microsoft.com/sharepoint/v3" xmlns:ns2="B0685254-F36C-4635-AE16-E5781E47506C" xmlns:ns3="http://schemas.microsoft.com/sharepoint/v3/fields" targetNamespace="http://schemas.microsoft.com/office/2006/metadata/properties" ma:root="true" ma:fieldsID="d35b868fcfbb57de4676a0be444854dd" ns1:_="" ns2:_="" ns3:_="">
    <xsd:import namespace="http://schemas.microsoft.com/sharepoint/v3"/>
    <xsd:import namespace="B0685254-F36C-4635-AE16-E5781E47506C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internalName="PublishingStartDate">
      <xsd:simpleType>
        <xsd:restriction base="dms:Unknown"/>
      </xsd:simpleType>
    </xsd:element>
    <xsd:element name="PublishingExpirationDate" ma:index="28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685254-F36C-4635-AE16-E5781E47506C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  <ImageCreateDate xmlns="B0685254-F36C-4635-AE16-E5781E47506C" xsi:nil="true"/>
  </documentManagement>
</p:properties>
</file>

<file path=customXml/itemProps1.xml><?xml version="1.0" encoding="utf-8"?>
<ds:datastoreItem xmlns:ds="http://schemas.openxmlformats.org/officeDocument/2006/customXml" ds:itemID="{DC965E25-5A44-4A9A-8530-A3DD2EAB4907}"/>
</file>

<file path=customXml/itemProps2.xml><?xml version="1.0" encoding="utf-8"?>
<ds:datastoreItem xmlns:ds="http://schemas.openxmlformats.org/officeDocument/2006/customXml" ds:itemID="{E3CA33F8-E1C6-462C-BAF3-334375998F3E}"/>
</file>

<file path=customXml/itemProps3.xml><?xml version="1.0" encoding="utf-8"?>
<ds:datastoreItem xmlns:ds="http://schemas.openxmlformats.org/officeDocument/2006/customXml" ds:itemID="{9B9863D6-2CA9-4124-B891-C5D857639DBC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1355</Words>
  <Application>Microsoft Office PowerPoint</Application>
  <PresentationFormat>Widescreen</PresentationFormat>
  <Paragraphs>195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Publico</vt:lpstr>
      <vt:lpstr>Wingdings</vt:lpstr>
      <vt:lpstr>Retrospect</vt:lpstr>
      <vt:lpstr>FGLP: Pre-Law Advising Refresher</vt:lpstr>
      <vt:lpstr>Overview of the Pre-Law Advising Refresher:</vt:lpstr>
      <vt:lpstr>Who am I?</vt:lpstr>
      <vt:lpstr>Please reintroduce yourself:</vt:lpstr>
      <vt:lpstr>Our Sessions Together – Summer 2024</vt:lpstr>
      <vt:lpstr>Do you remember the skills a first-year law student should have to be successful in law school?</vt:lpstr>
      <vt:lpstr>AMERICAN BAR ASSOCIATION (ABA)          Core Skills, Values, Knowledge, and Experience for Law School</vt:lpstr>
      <vt:lpstr>ACTIONS YOU CAN TAKE TO GAIN ACCEPTANCE TO LAW SCHOOL AND TO PREPARE TO SUCCEED ONCE ADMITTED</vt:lpstr>
      <vt:lpstr>Undergraduate course selection</vt:lpstr>
      <vt:lpstr>No one “best” major for law school </vt:lpstr>
      <vt:lpstr>Student Involvement Outside the Classroom</vt:lpstr>
      <vt:lpstr>                 Internships, Jobs, Volunteering</vt:lpstr>
      <vt:lpstr>PowerPoint Presentation</vt:lpstr>
      <vt:lpstr>Talk to lawyers – informational interviews</vt:lpstr>
      <vt:lpstr>Personal Considerations</vt:lpstr>
      <vt:lpstr>REACH OUT &amp; TAKE ADVANTAGE OF YOUR SCHOOL’S RESOURCES!!!! </vt:lpstr>
      <vt:lpstr>PowerPoint Presentation</vt:lpstr>
      <vt:lpstr>Attend Pre-Law events at your college!!</vt:lpstr>
      <vt:lpstr> Websites to checkout</vt:lpstr>
      <vt:lpstr>Many paths (and timelines) to law school</vt:lpstr>
      <vt:lpstr>PowerPoint Presentation</vt:lpstr>
      <vt:lpstr>     Movies                        and books                        about law school/lawyers.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dc:description/>
  <cp:lastModifiedBy/>
  <cp:revision>1</cp:revision>
  <dcterms:created xsi:type="dcterms:W3CDTF">2020-09-16T21:32:03Z</dcterms:created>
  <dcterms:modified xsi:type="dcterms:W3CDTF">2024-05-29T16:07:08Z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0x0101009148F5A04DDD49CBA7127AADA5FB792B00AADE34325A8B49CDA8BB4DB53328F214002881A2CA1AE3C245ABD06F207EDE9F93</vt:lpwstr>
  </property>
</Properties>
</file>