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4" r:id="rId1"/>
  </p:sldMasterIdLst>
  <p:notesMasterIdLst>
    <p:notesMasterId r:id="rId17"/>
  </p:notesMasterIdLst>
  <p:handoutMasterIdLst>
    <p:handoutMasterId r:id="rId18"/>
  </p:handoutMasterIdLst>
  <p:sldIdLst>
    <p:sldId id="256" r:id="rId2"/>
    <p:sldId id="258" r:id="rId3"/>
    <p:sldId id="275" r:id="rId4"/>
    <p:sldId id="278" r:id="rId5"/>
    <p:sldId id="279" r:id="rId6"/>
    <p:sldId id="315" r:id="rId7"/>
    <p:sldId id="317" r:id="rId8"/>
    <p:sldId id="319" r:id="rId9"/>
    <p:sldId id="320" r:id="rId10"/>
    <p:sldId id="261" r:id="rId11"/>
    <p:sldId id="259" r:id="rId12"/>
    <p:sldId id="308" r:id="rId13"/>
    <p:sldId id="307" r:id="rId14"/>
    <p:sldId id="262" r:id="rId15"/>
    <p:sldId id="309"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8" autoAdjust="0"/>
    <p:restoredTop sz="96144" autoAdjust="0"/>
  </p:normalViewPr>
  <p:slideViewPr>
    <p:cSldViewPr>
      <p:cViewPr varScale="1">
        <p:scale>
          <a:sx n="50" d="100"/>
          <a:sy n="50" d="100"/>
        </p:scale>
        <p:origin x="400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6FF51D-ECF2-4263-A4D6-3FE446713C19}" type="datetimeFigureOut">
              <a:rPr lang="en-US" smtClean="0"/>
              <a:pPr/>
              <a:t>6/3/24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9280F5-2599-4741-8926-F495AADE9935}" type="slidenum">
              <a:rPr lang="en-US" smtClean="0"/>
              <a:pPr/>
              <a:t>‹#›</a:t>
            </a:fld>
            <a:endParaRPr lang="en-US" dirty="0"/>
          </a:p>
        </p:txBody>
      </p:sp>
    </p:spTree>
    <p:extLst>
      <p:ext uri="{BB962C8B-B14F-4D97-AF65-F5344CB8AC3E}">
        <p14:creationId xmlns:p14="http://schemas.microsoft.com/office/powerpoint/2010/main" val="129024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20A733-8148-4F00-88AD-348BC3DE1937}" type="datetimeFigureOut">
              <a:rPr lang="en-US" smtClean="0"/>
              <a:pPr/>
              <a:t>6/3/24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2AE582-885D-4923-8974-9143AB30B0C8}" type="slidenum">
              <a:rPr lang="en-US" smtClean="0"/>
              <a:pPr/>
              <a:t>‹#›</a:t>
            </a:fld>
            <a:endParaRPr lang="en-US" dirty="0"/>
          </a:p>
        </p:txBody>
      </p:sp>
    </p:spTree>
    <p:extLst>
      <p:ext uri="{BB962C8B-B14F-4D97-AF65-F5344CB8AC3E}">
        <p14:creationId xmlns:p14="http://schemas.microsoft.com/office/powerpoint/2010/main" val="10483580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FFA81B-49D2-4A41-B171-C1846F70CEAF}" type="datetime1">
              <a:rPr lang="en-US" smtClean="0"/>
              <a:pPr/>
              <a:t>6/3/24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91205-8AD0-4AB5-B98C-000BBBD739A3}"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99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F288CD-2133-42EF-B7AF-45D80787E3EB}" type="datetime1">
              <a:rPr lang="en-US" smtClean="0"/>
              <a:pPr/>
              <a:t>6/3/24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59210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C394B-5A8B-41CC-9C73-144356760927}" type="datetime1">
              <a:rPr lang="en-US" smtClean="0"/>
              <a:pPr/>
              <a:t>6/3/24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338687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E6E39-41F2-4761-85EF-995828350448}" type="datetime1">
              <a:rPr lang="en-US" smtClean="0"/>
              <a:pPr/>
              <a:t>6/3/24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359952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1332DA-28EB-4FB9-B50B-85C484F4AABB}" type="datetime1">
              <a:rPr lang="en-US" smtClean="0"/>
              <a:pPr/>
              <a:t>6/3/24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91205-8AD0-4AB5-B98C-000BBBD739A3}"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44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ADC01A-4108-484E-9C90-52BD8D78B8A6}" type="datetime1">
              <a:rPr lang="en-US" smtClean="0"/>
              <a:pPr/>
              <a:t>6/3/24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24010547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7602A9-D7CB-4A15-AD7E-340DE07EB936}" type="datetime1">
              <a:rPr lang="en-US" smtClean="0"/>
              <a:pPr/>
              <a:t>6/3/24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16191986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688557-9CD0-4B7D-937B-1C04B29B7854}" type="datetime1">
              <a:rPr lang="en-US" smtClean="0"/>
              <a:pPr/>
              <a:t>6/3/24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187025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86D7F42-C6C2-4C1B-9AFC-FBC15064D979}" type="datetime1">
              <a:rPr lang="en-US" smtClean="0"/>
              <a:pPr/>
              <a:t>6/3/24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265450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86554FA-963E-4435-9A32-3E7B4107DE22}" type="datetime1">
              <a:rPr lang="en-US" smtClean="0"/>
              <a:pPr/>
              <a:t>6/3/24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20554876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2E1A3A-7C2D-472A-A2B0-FFB4E209B5C2}" type="datetime1">
              <a:rPr lang="en-US" smtClean="0"/>
              <a:pPr/>
              <a:t>6/3/24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E91205-8AD0-4AB5-B98C-000BBBD739A3}" type="slidenum">
              <a:rPr lang="en-US" smtClean="0"/>
              <a:pPr/>
              <a:t>‹#›</a:t>
            </a:fld>
            <a:endParaRPr lang="en-US" dirty="0"/>
          </a:p>
        </p:txBody>
      </p:sp>
    </p:spTree>
    <p:extLst>
      <p:ext uri="{BB962C8B-B14F-4D97-AF65-F5344CB8AC3E}">
        <p14:creationId xmlns:p14="http://schemas.microsoft.com/office/powerpoint/2010/main" val="336626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AA9489-2480-490C-9FC4-EF15F582A7F3}" type="datetime1">
              <a:rPr lang="en-US" smtClean="0"/>
              <a:pPr/>
              <a:t>6/3/24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CE91205-8AD0-4AB5-B98C-000BBBD739A3}"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686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atoday.com/story/news/2017/07/03/ice-bucket-challenge-5-things-you-should-know/448006001/"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28F2-FCC7-A82F-704A-20DBB98316E3}"/>
              </a:ext>
            </a:extLst>
          </p:cNvPr>
          <p:cNvSpPr>
            <a:spLocks noGrp="1"/>
          </p:cNvSpPr>
          <p:nvPr>
            <p:ph type="ctrTitle"/>
          </p:nvPr>
        </p:nvSpPr>
        <p:spPr/>
        <p:txBody>
          <a:bodyPr/>
          <a:lstStyle/>
          <a:p>
            <a:r>
              <a:rPr lang="en-US" dirty="0"/>
              <a:t>Advocacy</a:t>
            </a:r>
          </a:p>
        </p:txBody>
      </p:sp>
      <p:sp>
        <p:nvSpPr>
          <p:cNvPr id="3" name="Subtitle 2">
            <a:extLst>
              <a:ext uri="{FF2B5EF4-FFF2-40B4-BE49-F238E27FC236}">
                <a16:creationId xmlns:a16="http://schemas.microsoft.com/office/drawing/2014/main" id="{3FBBC145-9787-77E7-E099-16B985265D7E}"/>
              </a:ext>
            </a:extLst>
          </p:cNvPr>
          <p:cNvSpPr>
            <a:spLocks noGrp="1"/>
          </p:cNvSpPr>
          <p:nvPr>
            <p:ph type="subTitle" idx="1"/>
          </p:nvPr>
        </p:nvSpPr>
        <p:spPr/>
        <p:txBody>
          <a:bodyPr>
            <a:normAutofit/>
          </a:bodyPr>
          <a:lstStyle/>
          <a:p>
            <a:r>
              <a:rPr lang="en-US" dirty="0"/>
              <a:t>FGLS</a:t>
            </a:r>
          </a:p>
          <a:p>
            <a:r>
              <a:rPr lang="en-US" dirty="0"/>
              <a:t>Summer 2024</a:t>
            </a:r>
          </a:p>
        </p:txBody>
      </p:sp>
    </p:spTree>
    <p:extLst>
      <p:ext uri="{BB962C8B-B14F-4D97-AF65-F5344CB8AC3E}">
        <p14:creationId xmlns:p14="http://schemas.microsoft.com/office/powerpoint/2010/main" val="104658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61F6-76B1-B487-EDFD-125BAE70170A}"/>
              </a:ext>
            </a:extLst>
          </p:cNvPr>
          <p:cNvSpPr>
            <a:spLocks noGrp="1"/>
          </p:cNvSpPr>
          <p:nvPr>
            <p:ph type="title"/>
          </p:nvPr>
        </p:nvSpPr>
        <p:spPr/>
        <p:txBody>
          <a:bodyPr/>
          <a:lstStyle/>
          <a:p>
            <a:r>
              <a:rPr lang="en-US" dirty="0"/>
              <a:t>Types of advocacy</a:t>
            </a:r>
          </a:p>
        </p:txBody>
      </p:sp>
      <p:sp>
        <p:nvSpPr>
          <p:cNvPr id="3" name="Content Placeholder 2">
            <a:extLst>
              <a:ext uri="{FF2B5EF4-FFF2-40B4-BE49-F238E27FC236}">
                <a16:creationId xmlns:a16="http://schemas.microsoft.com/office/drawing/2014/main" id="{2813C561-AC10-1BDE-6FDB-F2A0C94C0BBF}"/>
              </a:ext>
            </a:extLst>
          </p:cNvPr>
          <p:cNvSpPr>
            <a:spLocks noGrp="1"/>
          </p:cNvSpPr>
          <p:nvPr>
            <p:ph idx="1"/>
          </p:nvPr>
        </p:nvSpPr>
        <p:spPr/>
        <p:txBody>
          <a:bodyPr/>
          <a:lstStyle/>
          <a:p>
            <a:r>
              <a:rPr lang="en-US" dirty="0"/>
              <a:t>The processes by which the actions of </a:t>
            </a:r>
            <a:r>
              <a:rPr lang="en-US" b="1" dirty="0">
                <a:solidFill>
                  <a:schemeClr val="accent5">
                    <a:lumMod val="75000"/>
                  </a:schemeClr>
                </a:solidFill>
              </a:rPr>
              <a:t>individuals or groups</a:t>
            </a:r>
            <a:r>
              <a:rPr lang="en-US" dirty="0"/>
              <a:t> attempt to bring about </a:t>
            </a:r>
            <a:r>
              <a:rPr lang="en-US" b="1" dirty="0">
                <a:solidFill>
                  <a:schemeClr val="accent5">
                    <a:lumMod val="75000"/>
                  </a:schemeClr>
                </a:solidFill>
              </a:rPr>
              <a:t>social and/or organizational change</a:t>
            </a:r>
            <a:r>
              <a:rPr lang="en-US" dirty="0"/>
              <a:t> on behalf of a particular </a:t>
            </a:r>
            <a:r>
              <a:rPr lang="en-US" b="1" dirty="0">
                <a:solidFill>
                  <a:schemeClr val="accent5">
                    <a:lumMod val="75000"/>
                  </a:schemeClr>
                </a:solidFill>
              </a:rPr>
              <a:t>goal, program, interest, or population</a:t>
            </a:r>
            <a:r>
              <a:rPr lang="en-US" dirty="0"/>
              <a:t>.</a:t>
            </a:r>
          </a:p>
          <a:p>
            <a:endParaRPr lang="en-US" dirty="0"/>
          </a:p>
        </p:txBody>
      </p:sp>
    </p:spTree>
    <p:extLst>
      <p:ext uri="{BB962C8B-B14F-4D97-AF65-F5344CB8AC3E}">
        <p14:creationId xmlns:p14="http://schemas.microsoft.com/office/powerpoint/2010/main" val="139182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FF42-C32D-8B21-A7FD-496524F59ADF}"/>
              </a:ext>
            </a:extLst>
          </p:cNvPr>
          <p:cNvSpPr>
            <a:spLocks noGrp="1"/>
          </p:cNvSpPr>
          <p:nvPr>
            <p:ph type="title"/>
          </p:nvPr>
        </p:nvSpPr>
        <p:spPr/>
        <p:txBody>
          <a:bodyPr/>
          <a:lstStyle/>
          <a:p>
            <a:r>
              <a:rPr lang="en-US" b="0" i="0" dirty="0">
                <a:solidFill>
                  <a:srgbClr val="444444"/>
                </a:solidFill>
                <a:effectLst/>
                <a:highlight>
                  <a:srgbClr val="FFFFFF"/>
                </a:highlight>
                <a:latin typeface="Work Sans" pitchFamily="2" charset="77"/>
              </a:rPr>
              <a:t>Advocacy campaigns</a:t>
            </a:r>
            <a:endParaRPr lang="en-US" dirty="0"/>
          </a:p>
        </p:txBody>
      </p:sp>
      <p:sp>
        <p:nvSpPr>
          <p:cNvPr id="3" name="TextBox 2">
            <a:extLst>
              <a:ext uri="{FF2B5EF4-FFF2-40B4-BE49-F238E27FC236}">
                <a16:creationId xmlns:a16="http://schemas.microsoft.com/office/drawing/2014/main" id="{8DC7DAD8-8CE8-2C18-B599-5ECE5651768E}"/>
              </a:ext>
            </a:extLst>
          </p:cNvPr>
          <p:cNvSpPr txBox="1"/>
          <p:nvPr/>
        </p:nvSpPr>
        <p:spPr>
          <a:xfrm>
            <a:off x="745724" y="2535130"/>
            <a:ext cx="7257657" cy="2169825"/>
          </a:xfrm>
          <a:prstGeom prst="rect">
            <a:avLst/>
          </a:prstGeom>
          <a:noFill/>
        </p:spPr>
        <p:txBody>
          <a:bodyPr wrap="square" rtlCol="0">
            <a:spAutoFit/>
          </a:bodyPr>
          <a:lstStyle/>
          <a:p>
            <a:pPr algn="l"/>
            <a:r>
              <a:rPr lang="en-US" sz="1350" dirty="0">
                <a:solidFill>
                  <a:srgbClr val="444444"/>
                </a:solidFill>
                <a:highlight>
                  <a:srgbClr val="FFFFFF"/>
                </a:highlight>
                <a:latin typeface="Work Sans" pitchFamily="2" charset="77"/>
              </a:rPr>
              <a:t>Advocacy campaigns have a significant role in driving change and raising awareness about various issues. The campaigns mobilize communities, spotlight perspectives, and act as catalysts for change in policies and practices at various levels of government and society.</a:t>
            </a:r>
          </a:p>
          <a:p>
            <a:pPr algn="l"/>
            <a:endParaRPr lang="en-US" sz="1350" dirty="0">
              <a:solidFill>
                <a:srgbClr val="444444"/>
              </a:solidFill>
              <a:highlight>
                <a:srgbClr val="FFFFFF"/>
              </a:highlight>
              <a:latin typeface="Work Sans" pitchFamily="2" charset="77"/>
            </a:endParaRPr>
          </a:p>
          <a:p>
            <a:pPr algn="l"/>
            <a:r>
              <a:rPr lang="en-US" sz="1350" dirty="0">
                <a:solidFill>
                  <a:srgbClr val="444444"/>
                </a:solidFill>
                <a:highlight>
                  <a:srgbClr val="FFFFFF"/>
                </a:highlight>
                <a:latin typeface="Work Sans" pitchFamily="2" charset="77"/>
              </a:rPr>
              <a:t>Advocacy campaigns can influence political decisions, create a sense of community and solidarity, and promote causes that matter to the broader public. Whether those campaigns drive political change, raise issue awareness, or bring people together, they can massively impact a part of society and its members. </a:t>
            </a:r>
          </a:p>
          <a:p>
            <a:endParaRPr lang="en-US" sz="1350" dirty="0"/>
          </a:p>
        </p:txBody>
      </p:sp>
    </p:spTree>
    <p:extLst>
      <p:ext uri="{BB962C8B-B14F-4D97-AF65-F5344CB8AC3E}">
        <p14:creationId xmlns:p14="http://schemas.microsoft.com/office/powerpoint/2010/main" val="176253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023F-CEAE-8E87-1FF9-B58A173B36ED}"/>
              </a:ext>
            </a:extLst>
          </p:cNvPr>
          <p:cNvSpPr>
            <a:spLocks noGrp="1"/>
          </p:cNvSpPr>
          <p:nvPr>
            <p:ph type="title"/>
          </p:nvPr>
        </p:nvSpPr>
        <p:spPr/>
        <p:txBody>
          <a:bodyPr/>
          <a:lstStyle/>
          <a:p>
            <a:r>
              <a:rPr lang="en-US" dirty="0"/>
              <a:t>Have you been involved in any advocacy work?</a:t>
            </a:r>
          </a:p>
        </p:txBody>
      </p:sp>
    </p:spTree>
    <p:extLst>
      <p:ext uri="{BB962C8B-B14F-4D97-AF65-F5344CB8AC3E}">
        <p14:creationId xmlns:p14="http://schemas.microsoft.com/office/powerpoint/2010/main" val="140450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5138816-AF06-47EE-964C-EC93C016D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B9A5A-63A6-5B27-AF4F-195BB7D98A53}"/>
              </a:ext>
            </a:extLst>
          </p:cNvPr>
          <p:cNvSpPr>
            <a:spLocks noGrp="1"/>
          </p:cNvSpPr>
          <p:nvPr>
            <p:ph type="title"/>
          </p:nvPr>
        </p:nvSpPr>
        <p:spPr>
          <a:xfrm>
            <a:off x="3731078" y="634946"/>
            <a:ext cx="4931229" cy="1450757"/>
          </a:xfrm>
        </p:spPr>
        <p:txBody>
          <a:bodyPr vert="horz" lIns="91440" tIns="45720" rIns="91440" bIns="45720" rtlCol="0" anchor="b">
            <a:normAutofit/>
          </a:bodyPr>
          <a:lstStyle/>
          <a:p>
            <a:r>
              <a:rPr lang="en-US" sz="4800">
                <a:solidFill>
                  <a:schemeClr val="tx1">
                    <a:lumMod val="75000"/>
                    <a:lumOff val="25000"/>
                  </a:schemeClr>
                </a:solidFill>
              </a:rPr>
              <a:t>Ice Bucket Challenge</a:t>
            </a:r>
          </a:p>
        </p:txBody>
      </p:sp>
      <p:pic>
        <p:nvPicPr>
          <p:cNvPr id="5" name="Picture 4">
            <a:extLst>
              <a:ext uri="{FF2B5EF4-FFF2-40B4-BE49-F238E27FC236}">
                <a16:creationId xmlns:a16="http://schemas.microsoft.com/office/drawing/2014/main" id="{45F5F27D-4188-2375-4C11-0F2A0F97AF94}"/>
              </a:ext>
            </a:extLst>
          </p:cNvPr>
          <p:cNvPicPr>
            <a:picLocks noChangeAspect="1"/>
          </p:cNvPicPr>
          <p:nvPr/>
        </p:nvPicPr>
        <p:blipFill rotWithShape="1">
          <a:blip r:embed="rId2"/>
          <a:srcRect l="23028" r="45209" b="2"/>
          <a:stretch/>
        </p:blipFill>
        <p:spPr>
          <a:xfrm>
            <a:off x="475499" y="640081"/>
            <a:ext cx="3000986" cy="5314406"/>
          </a:xfrm>
          <a:prstGeom prst="rect">
            <a:avLst/>
          </a:prstGeom>
        </p:spPr>
      </p:pic>
      <p:cxnSp>
        <p:nvCxnSpPr>
          <p:cNvPr id="19" name="Straight Connector 18">
            <a:extLst>
              <a:ext uri="{FF2B5EF4-FFF2-40B4-BE49-F238E27FC236}">
                <a16:creationId xmlns:a16="http://schemas.microsoft.com/office/drawing/2014/main" id="{87ED8B4E-BB7E-447F-A35F-4D3AF6C0A6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FAF56C-54A7-F563-880D-60FA29919008}"/>
              </a:ext>
            </a:extLst>
          </p:cNvPr>
          <p:cNvSpPr>
            <a:spLocks noGrp="1"/>
          </p:cNvSpPr>
          <p:nvPr>
            <p:ph type="body" sz="half" idx="2"/>
          </p:nvPr>
        </p:nvSpPr>
        <p:spPr>
          <a:xfrm>
            <a:off x="3731076" y="2198914"/>
            <a:ext cx="4931230" cy="3670180"/>
          </a:xfrm>
        </p:spPr>
        <p:txBody>
          <a:bodyPr vert="horz" lIns="0" tIns="45720" rIns="0" bIns="45720" rtlCol="0">
            <a:normAutofit/>
          </a:bodyPr>
          <a:lstStyle/>
          <a:p>
            <a:endParaRPr lang="en-US" dirty="0">
              <a:solidFill>
                <a:schemeClr val="tx1">
                  <a:lumMod val="75000"/>
                  <a:lumOff val="25000"/>
                </a:schemeClr>
              </a:solidFill>
              <a:highlight>
                <a:srgbClr val="FFFFFF"/>
              </a:highlight>
            </a:endParaRPr>
          </a:p>
          <a:p>
            <a:r>
              <a:rPr lang="en-US" dirty="0">
                <a:solidFill>
                  <a:schemeClr val="tx1">
                    <a:lumMod val="75000"/>
                    <a:lumOff val="25000"/>
                  </a:schemeClr>
                </a:solidFill>
                <a:highlight>
                  <a:srgbClr val="FFFFFF"/>
                </a:highlight>
              </a:rPr>
              <a:t>C</a:t>
            </a:r>
            <a:r>
              <a:rPr lang="en-US" b="0" i="0" dirty="0">
                <a:solidFill>
                  <a:schemeClr val="tx1">
                    <a:lumMod val="75000"/>
                    <a:lumOff val="25000"/>
                  </a:schemeClr>
                </a:solidFill>
                <a:effectLst/>
                <a:highlight>
                  <a:srgbClr val="FFFFFF"/>
                </a:highlight>
              </a:rPr>
              <a:t>ampaign to promote awareness of  amyotrophic lateral sclerosis (ALS) — also known as Lou Gehrig's disease — and encourage donations for research.</a:t>
            </a:r>
          </a:p>
          <a:p>
            <a:r>
              <a:rPr lang="en-US" b="0" i="0" dirty="0">
                <a:solidFill>
                  <a:schemeClr val="tx1">
                    <a:lumMod val="75000"/>
                    <a:lumOff val="25000"/>
                  </a:schemeClr>
                </a:solidFill>
                <a:effectLst/>
                <a:highlight>
                  <a:srgbClr val="FFFFFF"/>
                </a:highlight>
              </a:rPr>
              <a:t>A person is filmed as a bucket of water and ice is dumped over the individual's head. The individual then nominates a minimum of three people to do the same thing, having only a 24-hour time frame to complete the challenge and make a donation to the Amyotrophic Lateral Sclerosis Association.</a:t>
            </a:r>
          </a:p>
          <a:p>
            <a:r>
              <a:rPr lang="en-US" b="0" i="0" dirty="0">
                <a:solidFill>
                  <a:schemeClr val="tx1">
                    <a:lumMod val="75000"/>
                    <a:lumOff val="25000"/>
                  </a:schemeClr>
                </a:solidFill>
                <a:effectLst/>
                <a:highlight>
                  <a:srgbClr val="FFFFFF"/>
                </a:highlight>
              </a:rPr>
              <a:t>More than 17 million people posted videos online, including Bill Gates and former president George W. Bush. </a:t>
            </a:r>
          </a:p>
          <a:p>
            <a:r>
              <a:rPr lang="en-US" dirty="0">
                <a:solidFill>
                  <a:schemeClr val="tx1">
                    <a:lumMod val="75000"/>
                    <a:lumOff val="25000"/>
                  </a:schemeClr>
                </a:solidFill>
                <a:highlight>
                  <a:srgbClr val="FFFFFF"/>
                </a:highlight>
              </a:rPr>
              <a:t>Raised $115 million that </a:t>
            </a:r>
            <a:r>
              <a:rPr lang="en-US" b="0" i="0" dirty="0">
                <a:solidFill>
                  <a:schemeClr val="tx1">
                    <a:lumMod val="75000"/>
                    <a:lumOff val="25000"/>
                  </a:schemeClr>
                </a:solidFill>
                <a:effectLst/>
                <a:highlight>
                  <a:srgbClr val="FFFFFF"/>
                </a:highlight>
              </a:rPr>
              <a:t>helped fund research and development of treatment drugs.</a:t>
            </a:r>
          </a:p>
          <a:p>
            <a:endParaRPr lang="en-US" dirty="0">
              <a:solidFill>
                <a:schemeClr val="tx1">
                  <a:lumMod val="75000"/>
                  <a:lumOff val="25000"/>
                </a:schemeClr>
              </a:solidFill>
            </a:endParaRPr>
          </a:p>
        </p:txBody>
      </p:sp>
      <p:sp>
        <p:nvSpPr>
          <p:cNvPr id="21" name="Rectangle 20">
            <a:extLst>
              <a:ext uri="{FF2B5EF4-FFF2-40B4-BE49-F238E27FC236}">
                <a16:creationId xmlns:a16="http://schemas.microsoft.com/office/drawing/2014/main" id="{10DC0642-5384-4897-BC9B-E85F63D7B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26015513-D3C4-4477-AA12-D8FF240AA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B95D47BD-14D3-EB08-D572-95F0D59AA904}"/>
              </a:ext>
            </a:extLst>
          </p:cNvPr>
          <p:cNvSpPr txBox="1"/>
          <p:nvPr/>
        </p:nvSpPr>
        <p:spPr>
          <a:xfrm>
            <a:off x="2971800" y="6336372"/>
            <a:ext cx="7183790" cy="219291"/>
          </a:xfrm>
          <a:prstGeom prst="rect">
            <a:avLst/>
          </a:prstGeom>
          <a:noFill/>
        </p:spPr>
        <p:txBody>
          <a:bodyPr wrap="square" rtlCol="0">
            <a:spAutoFit/>
          </a:bodyPr>
          <a:lstStyle/>
          <a:p>
            <a:pPr>
              <a:spcAft>
                <a:spcPts val="600"/>
              </a:spcAft>
            </a:pPr>
            <a:r>
              <a:rPr lang="en-US" sz="825" i="1" dirty="0">
                <a:solidFill>
                  <a:srgbClr val="444444"/>
                </a:solidFill>
                <a:highlight>
                  <a:srgbClr val="FFFFFF"/>
                </a:highlight>
                <a:latin typeface="Work Sans" panose="020F0502020204030204" pitchFamily="34" charset="0"/>
                <a:hlinkClick r:id="rId3"/>
              </a:rPr>
              <a:t>https://www.usatoday.com/story/news/2017/07/03/ice-bucket-challenge-5-things-you-should-know/448006001/</a:t>
            </a:r>
            <a:endParaRPr lang="en-US" sz="825"/>
          </a:p>
        </p:txBody>
      </p:sp>
    </p:spTree>
    <p:extLst>
      <p:ext uri="{BB962C8B-B14F-4D97-AF65-F5344CB8AC3E}">
        <p14:creationId xmlns:p14="http://schemas.microsoft.com/office/powerpoint/2010/main" val="27238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CDE7-CA91-96C4-E47C-6CB1057D515F}"/>
              </a:ext>
            </a:extLst>
          </p:cNvPr>
          <p:cNvSpPr>
            <a:spLocks noGrp="1"/>
          </p:cNvSpPr>
          <p:nvPr>
            <p:ph type="title"/>
          </p:nvPr>
        </p:nvSpPr>
        <p:spPr/>
        <p:txBody>
          <a:bodyPr>
            <a:normAutofit/>
          </a:bodyPr>
          <a:lstStyle/>
          <a:p>
            <a:r>
              <a:rPr lang="en-US" dirty="0"/>
              <a:t>What do advocates do?</a:t>
            </a:r>
          </a:p>
        </p:txBody>
      </p:sp>
      <p:sp>
        <p:nvSpPr>
          <p:cNvPr id="3" name="Content Placeholder 2">
            <a:extLst>
              <a:ext uri="{FF2B5EF4-FFF2-40B4-BE49-F238E27FC236}">
                <a16:creationId xmlns:a16="http://schemas.microsoft.com/office/drawing/2014/main" id="{5F226E40-0B3C-EBBD-88B8-A5384F355530}"/>
              </a:ext>
            </a:extLst>
          </p:cNvPr>
          <p:cNvSpPr>
            <a:spLocks noGrp="1"/>
          </p:cNvSpPr>
          <p:nvPr>
            <p:ph idx="1"/>
          </p:nvPr>
        </p:nvSpPr>
        <p:spPr/>
        <p:txBody>
          <a:bodyPr>
            <a:normAutofit/>
          </a:bodyPr>
          <a:lstStyle/>
          <a:p>
            <a:pPr marL="342900" indent="-342900">
              <a:buFont typeface="Arial" panose="020B0604020202020204" pitchFamily="34" charset="0"/>
              <a:buChar char="•"/>
            </a:pPr>
            <a:r>
              <a:rPr lang="en-US" sz="2100" dirty="0"/>
              <a:t>Help an individual or group accomplish goals by providing resources, like money or supplies</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See a problem and work to find a solution</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Speak up for a cause and educate others as to why this particular cause is important</a:t>
            </a:r>
          </a:p>
          <a:p>
            <a:pPr marL="0" indent="0">
              <a:buNone/>
            </a:pPr>
            <a:endParaRPr lang="en-US" dirty="0"/>
          </a:p>
        </p:txBody>
      </p:sp>
    </p:spTree>
    <p:extLst>
      <p:ext uri="{BB962C8B-B14F-4D97-AF65-F5344CB8AC3E}">
        <p14:creationId xmlns:p14="http://schemas.microsoft.com/office/powerpoint/2010/main" val="236390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32B8-7767-3563-D515-7E5F3C806133}"/>
              </a:ext>
            </a:extLst>
          </p:cNvPr>
          <p:cNvSpPr>
            <a:spLocks noGrp="1"/>
          </p:cNvSpPr>
          <p:nvPr>
            <p:ph type="title"/>
          </p:nvPr>
        </p:nvSpPr>
        <p:spPr/>
        <p:txBody>
          <a:bodyPr/>
          <a:lstStyle/>
          <a:p>
            <a:r>
              <a:rPr lang="en-US" dirty="0"/>
              <a:t>What do legal advocates do? </a:t>
            </a:r>
          </a:p>
        </p:txBody>
      </p:sp>
      <p:sp>
        <p:nvSpPr>
          <p:cNvPr id="3" name="Content Placeholder 2">
            <a:extLst>
              <a:ext uri="{FF2B5EF4-FFF2-40B4-BE49-F238E27FC236}">
                <a16:creationId xmlns:a16="http://schemas.microsoft.com/office/drawing/2014/main" id="{823F68B1-96CB-4DCE-75F9-40D6018661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249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E23C-85CD-D6EF-14F0-D271D5AB078B}"/>
              </a:ext>
            </a:extLst>
          </p:cNvPr>
          <p:cNvSpPr>
            <a:spLocks noGrp="1"/>
          </p:cNvSpPr>
          <p:nvPr>
            <p:ph type="title"/>
          </p:nvPr>
        </p:nvSpPr>
        <p:spPr/>
        <p:txBody>
          <a:bodyPr/>
          <a:lstStyle/>
          <a:p>
            <a:r>
              <a:rPr lang="en-US" dirty="0"/>
              <a:t>What is advocacy?</a:t>
            </a:r>
          </a:p>
        </p:txBody>
      </p:sp>
      <p:sp>
        <p:nvSpPr>
          <p:cNvPr id="3" name="Content Placeholder 2">
            <a:extLst>
              <a:ext uri="{FF2B5EF4-FFF2-40B4-BE49-F238E27FC236}">
                <a16:creationId xmlns:a16="http://schemas.microsoft.com/office/drawing/2014/main" id="{BF554330-78F3-AF65-BDF9-55E82ED8B5BE}"/>
              </a:ext>
            </a:extLst>
          </p:cNvPr>
          <p:cNvSpPr>
            <a:spLocks noGrp="1"/>
          </p:cNvSpPr>
          <p:nvPr>
            <p:ph idx="1"/>
          </p:nvPr>
        </p:nvSpPr>
        <p:spPr/>
        <p:txBody>
          <a:bodyPr/>
          <a:lstStyle/>
          <a:p>
            <a:pPr marL="0" indent="0" algn="ctr">
              <a:buNone/>
            </a:pPr>
            <a:r>
              <a:rPr lang="en-US" dirty="0"/>
              <a:t>Advocacy is the </a:t>
            </a:r>
            <a:r>
              <a:rPr lang="en-US" b="1" dirty="0">
                <a:solidFill>
                  <a:schemeClr val="accent5">
                    <a:lumMod val="75000"/>
                  </a:schemeClr>
                </a:solidFill>
              </a:rPr>
              <a:t>active support of a cause or action</a:t>
            </a:r>
            <a:endParaRPr lang="en-US" dirty="0"/>
          </a:p>
          <a:p>
            <a:pPr marL="0" indent="0">
              <a:buNone/>
            </a:pPr>
            <a:endParaRPr lang="en-US" dirty="0"/>
          </a:p>
          <a:p>
            <a:pPr marL="0" indent="0" algn="ctr">
              <a:buNone/>
            </a:pPr>
            <a:r>
              <a:rPr lang="en-US" dirty="0"/>
              <a:t>Attending a local school board meeting and speaking publicly about the importance of music classes would be </a:t>
            </a:r>
            <a:r>
              <a:rPr lang="en-US" b="1" dirty="0"/>
              <a:t>advocating</a:t>
            </a:r>
            <a:r>
              <a:rPr lang="en-US" dirty="0"/>
              <a:t> for those classes.</a:t>
            </a:r>
          </a:p>
          <a:p>
            <a:pPr marL="0" indent="0" algn="ctr">
              <a:buNone/>
            </a:pPr>
            <a:endParaRPr lang="en-US" dirty="0"/>
          </a:p>
          <a:p>
            <a:pPr marL="0" indent="0" algn="ctr">
              <a:buNone/>
            </a:pPr>
            <a:r>
              <a:rPr lang="en-US" dirty="0"/>
              <a:t>Other examples?</a:t>
            </a:r>
          </a:p>
          <a:p>
            <a:pPr marL="0" indent="0">
              <a:buNone/>
            </a:pPr>
            <a:endParaRPr lang="en-US" dirty="0"/>
          </a:p>
        </p:txBody>
      </p:sp>
    </p:spTree>
    <p:extLst>
      <p:ext uri="{BB962C8B-B14F-4D97-AF65-F5344CB8AC3E}">
        <p14:creationId xmlns:p14="http://schemas.microsoft.com/office/powerpoint/2010/main" val="54270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72204"/>
            <a:ext cx="7543800" cy="400250"/>
          </a:xfrm>
        </p:spPr>
        <p:txBody>
          <a:bodyPr>
            <a:noAutofit/>
          </a:bodyPr>
          <a:lstStyle/>
          <a:p>
            <a:r>
              <a:rPr lang="en-US" sz="3000" dirty="0"/>
              <a:t>Lifeline of a case in the trial court– Civil Case</a:t>
            </a:r>
          </a:p>
        </p:txBody>
      </p:sp>
      <p:graphicFrame>
        <p:nvGraphicFramePr>
          <p:cNvPr id="6" name="Content Placeholder 5"/>
          <p:cNvGraphicFramePr>
            <a:graphicFrameLocks noGrp="1"/>
          </p:cNvGraphicFramePr>
          <p:nvPr>
            <p:ph idx="1"/>
          </p:nvPr>
        </p:nvGraphicFramePr>
        <p:xfrm>
          <a:off x="822722" y="1472454"/>
          <a:ext cx="7543800" cy="4491820"/>
        </p:xfrm>
        <a:graphic>
          <a:graphicData uri="http://schemas.openxmlformats.org/drawingml/2006/table">
            <a:tbl>
              <a:tblPr firstRow="1" bandRow="1">
                <a:tableStyleId>{5C22544A-7EE6-4342-B048-85BDC9FD1C3A}</a:tableStyleId>
              </a:tblPr>
              <a:tblGrid>
                <a:gridCol w="2172683">
                  <a:extLst>
                    <a:ext uri="{9D8B030D-6E8A-4147-A177-3AD203B41FA5}">
                      <a16:colId xmlns:a16="http://schemas.microsoft.com/office/drawing/2014/main" val="1486119624"/>
                    </a:ext>
                  </a:extLst>
                </a:gridCol>
                <a:gridCol w="1066795">
                  <a:extLst>
                    <a:ext uri="{9D8B030D-6E8A-4147-A177-3AD203B41FA5}">
                      <a16:colId xmlns:a16="http://schemas.microsoft.com/office/drawing/2014/main" val="2832602357"/>
                    </a:ext>
                  </a:extLst>
                </a:gridCol>
                <a:gridCol w="2363652">
                  <a:extLst>
                    <a:ext uri="{9D8B030D-6E8A-4147-A177-3AD203B41FA5}">
                      <a16:colId xmlns:a16="http://schemas.microsoft.com/office/drawing/2014/main" val="1860414614"/>
                    </a:ext>
                  </a:extLst>
                </a:gridCol>
                <a:gridCol w="1940670">
                  <a:extLst>
                    <a:ext uri="{9D8B030D-6E8A-4147-A177-3AD203B41FA5}">
                      <a16:colId xmlns:a16="http://schemas.microsoft.com/office/drawing/2014/main" val="4189310670"/>
                    </a:ext>
                  </a:extLst>
                </a:gridCol>
              </a:tblGrid>
              <a:tr h="307736">
                <a:tc>
                  <a:txBody>
                    <a:bodyPr/>
                    <a:lstStyle/>
                    <a:p>
                      <a:r>
                        <a:rPr lang="en-US" sz="1400" dirty="0"/>
                        <a:t>Factual/Procedural</a:t>
                      </a:r>
                      <a:r>
                        <a:rPr lang="en-US" sz="1400" baseline="0" dirty="0"/>
                        <a:t> Context</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a:t>Documents Attorneys Draft</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3560473803"/>
                  </a:ext>
                </a:extLst>
              </a:tr>
              <a:tr h="965360">
                <a:tc>
                  <a:txBody>
                    <a:bodyPr/>
                    <a:lstStyle/>
                    <a:p>
                      <a:r>
                        <a:rPr lang="en-US" sz="1400" dirty="0"/>
                        <a:t>Client seeks</a:t>
                      </a:r>
                      <a:r>
                        <a:rPr lang="en-US" sz="1400" baseline="0" dirty="0"/>
                        <a:t> attorney’s advice. Lawsuit may or may not be filed. </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a:t>Office Memorandum</a:t>
                      </a:r>
                    </a:p>
                    <a:p>
                      <a:r>
                        <a:rPr lang="en-US" sz="1400" dirty="0"/>
                        <a:t>Client</a:t>
                      </a:r>
                      <a:r>
                        <a:rPr lang="en-US" sz="1400" baseline="0" dirty="0"/>
                        <a:t> Advisory/Opinion Letter</a:t>
                      </a:r>
                    </a:p>
                    <a:p>
                      <a:r>
                        <a:rPr lang="en-US" sz="1400" baseline="0" dirty="0"/>
                        <a:t>Demand for Settlement Letter</a:t>
                      </a:r>
                    </a:p>
                    <a:p>
                      <a:pPr algn="r"/>
                      <a:endParaRPr lang="en-US" sz="1400" i="1" dirty="0"/>
                    </a:p>
                  </a:txBody>
                  <a:tcPr marL="68580" marR="68580" marT="34290" marB="34290"/>
                </a:tc>
                <a:tc>
                  <a:txBody>
                    <a:bodyPr/>
                    <a:lstStyle/>
                    <a:p>
                      <a:pPr algn="r"/>
                      <a:r>
                        <a:rPr lang="en-US" sz="1400" i="1" baseline="0" dirty="0"/>
                        <a:t>If case settles or attorney             determines there is no merit to suit, </a:t>
                      </a:r>
                    </a:p>
                    <a:p>
                      <a:pPr algn="r"/>
                      <a:r>
                        <a:rPr lang="en-US" sz="1400" i="1" baseline="0" dirty="0"/>
                        <a:t>case concludes</a:t>
                      </a:r>
                      <a:endParaRPr lang="en-US" sz="1400" i="1" dirty="0"/>
                    </a:p>
                  </a:txBody>
                  <a:tcPr marL="68580" marR="68580" marT="34290" marB="34290"/>
                </a:tc>
                <a:extLst>
                  <a:ext uri="{0D108BD9-81ED-4DB2-BD59-A6C34878D82A}">
                    <a16:rowId xmlns:a16="http://schemas.microsoft.com/office/drawing/2014/main" val="1103772932"/>
                  </a:ext>
                </a:extLst>
              </a:tr>
              <a:tr h="385718">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641105961"/>
                  </a:ext>
                </a:extLst>
              </a:tr>
              <a:tr h="297180">
                <a:tc>
                  <a:txBody>
                    <a:bodyPr/>
                    <a:lstStyle/>
                    <a:p>
                      <a:endParaRPr lang="en-US" sz="1400" dirty="0"/>
                    </a:p>
                  </a:txBody>
                  <a:tcPr marL="68580" marR="68580" marT="34290" marB="34290"/>
                </a:tc>
                <a:tc>
                  <a:txBody>
                    <a:bodyPr/>
                    <a:lstStyle/>
                    <a:p>
                      <a:pPr algn="ctr"/>
                      <a:r>
                        <a:rPr lang="en-US" sz="1500" b="1" dirty="0"/>
                        <a:t>Courthouse</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302075963"/>
                  </a:ext>
                </a:extLst>
              </a:tr>
              <a:tr h="685800">
                <a:tc>
                  <a:txBody>
                    <a:bodyPr/>
                    <a:lstStyle/>
                    <a:p>
                      <a:r>
                        <a:rPr lang="en-US" sz="1400" dirty="0"/>
                        <a:t>Plaintiff </a:t>
                      </a:r>
                      <a:r>
                        <a:rPr lang="en-US" sz="1400" kern="1200" dirty="0">
                          <a:solidFill>
                            <a:schemeClr val="dk1"/>
                          </a:solidFill>
                          <a:effectLst/>
                          <a:latin typeface="+mn-lt"/>
                          <a:ea typeface="+mn-ea"/>
                          <a:cs typeface="+mn-cs"/>
                        </a:rPr>
                        <a:t>begins lawsuit by filing a </a:t>
                      </a:r>
                      <a:r>
                        <a:rPr lang="en-US" sz="1400" b="1" kern="1200" dirty="0">
                          <a:solidFill>
                            <a:schemeClr val="dk1"/>
                          </a:solidFill>
                          <a:effectLst/>
                          <a:latin typeface="+mn-lt"/>
                          <a:ea typeface="+mn-ea"/>
                          <a:cs typeface="+mn-cs"/>
                        </a:rPr>
                        <a:t>Complaint</a:t>
                      </a:r>
                      <a:r>
                        <a:rPr lang="en-US" sz="1400" kern="1200" dirty="0">
                          <a:solidFill>
                            <a:schemeClr val="dk1"/>
                          </a:solidFill>
                          <a:effectLst/>
                          <a:latin typeface="+mn-lt"/>
                          <a:ea typeface="+mn-ea"/>
                          <a:cs typeface="+mn-cs"/>
                        </a:rPr>
                        <a:t> in the courthouse</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kern="1200" dirty="0">
                          <a:solidFill>
                            <a:schemeClr val="dk1"/>
                          </a:solidFill>
                          <a:effectLst/>
                          <a:latin typeface="+mn-lt"/>
                          <a:ea typeface="+mn-ea"/>
                          <a:cs typeface="+mn-cs"/>
                        </a:rPr>
                        <a:t>Service of Summons</a:t>
                      </a:r>
                    </a:p>
                    <a:p>
                      <a:r>
                        <a:rPr lang="en-US" sz="1400" kern="1200" dirty="0">
                          <a:solidFill>
                            <a:schemeClr val="dk1"/>
                          </a:solidFill>
                          <a:effectLst/>
                          <a:latin typeface="+mn-lt"/>
                          <a:ea typeface="+mn-ea"/>
                          <a:cs typeface="+mn-cs"/>
                        </a:rPr>
                        <a:t>Complaint (or Petition, TRO)</a:t>
                      </a:r>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3983611235"/>
                  </a:ext>
                </a:extLst>
              </a:tr>
              <a:tr h="521766">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75160254"/>
                  </a:ext>
                </a:extLst>
              </a:tr>
              <a:tr h="1097280">
                <a:tc>
                  <a:txBody>
                    <a:bodyPr/>
                    <a:lstStyle/>
                    <a:p>
                      <a:r>
                        <a:rPr lang="en-US" sz="1400" kern="1200" dirty="0">
                          <a:solidFill>
                            <a:schemeClr val="dk1"/>
                          </a:solidFill>
                          <a:effectLst/>
                          <a:latin typeface="+mn-lt"/>
                          <a:ea typeface="+mn-ea"/>
                          <a:cs typeface="+mn-cs"/>
                        </a:rPr>
                        <a:t>Defendant responds, often with a </a:t>
                      </a:r>
                      <a:r>
                        <a:rPr lang="en-US" sz="1400" b="1" kern="1200" dirty="0">
                          <a:solidFill>
                            <a:schemeClr val="dk1"/>
                          </a:solidFill>
                          <a:effectLst/>
                          <a:latin typeface="+mn-lt"/>
                          <a:ea typeface="+mn-ea"/>
                          <a:cs typeface="+mn-cs"/>
                        </a:rPr>
                        <a:t>Motion</a:t>
                      </a:r>
                      <a:endParaRPr lang="en-US" sz="1400" b="1" dirty="0"/>
                    </a:p>
                  </a:txBody>
                  <a:tcPr marL="68580" marR="68580" marT="34290" marB="34290"/>
                </a:tc>
                <a:tc>
                  <a:txBody>
                    <a:bodyPr/>
                    <a:lstStyle/>
                    <a:p>
                      <a:endParaRPr lang="en-US" sz="1400" dirty="0"/>
                    </a:p>
                  </a:txBody>
                  <a:tcPr marL="68580" marR="68580" marT="34290" marB="34290"/>
                </a:tc>
                <a:tc>
                  <a:txBody>
                    <a:bodyPr/>
                    <a:lstStyle/>
                    <a:p>
                      <a:r>
                        <a:rPr lang="en-US" sz="1400" kern="1200" dirty="0">
                          <a:solidFill>
                            <a:schemeClr val="dk1"/>
                          </a:solidFill>
                          <a:effectLst/>
                          <a:latin typeface="+mn-lt"/>
                          <a:ea typeface="+mn-ea"/>
                          <a:cs typeface="+mn-cs"/>
                        </a:rPr>
                        <a:t>Motion</a:t>
                      </a:r>
                      <a:r>
                        <a:rPr lang="en-US" sz="1400" kern="1200" baseline="0" dirty="0">
                          <a:solidFill>
                            <a:schemeClr val="dk1"/>
                          </a:solidFill>
                          <a:effectLst/>
                          <a:latin typeface="+mn-lt"/>
                          <a:ea typeface="+mn-ea"/>
                          <a:cs typeface="+mn-cs"/>
                        </a:rPr>
                        <a:t> to Dismiss for Failure to State a Claim</a:t>
                      </a:r>
                    </a:p>
                    <a:p>
                      <a:r>
                        <a:rPr lang="en-US" sz="1400" kern="1200" dirty="0">
                          <a:solidFill>
                            <a:schemeClr val="dk1"/>
                          </a:solidFill>
                          <a:effectLst/>
                          <a:latin typeface="+mn-lt"/>
                          <a:ea typeface="+mn-ea"/>
                          <a:cs typeface="+mn-cs"/>
                        </a:rPr>
                        <a:t>Motion to Remove</a:t>
                      </a:r>
                    </a:p>
                    <a:p>
                      <a:r>
                        <a:rPr lang="en-US" sz="1400" kern="1200" dirty="0">
                          <a:solidFill>
                            <a:schemeClr val="dk1"/>
                          </a:solidFill>
                          <a:effectLst/>
                          <a:latin typeface="+mn-lt"/>
                          <a:ea typeface="+mn-ea"/>
                          <a:cs typeface="+mn-cs"/>
                        </a:rPr>
                        <a:t>Motion for More Definite Statement</a:t>
                      </a:r>
                      <a:endParaRPr lang="en-US" sz="1400" dirty="0"/>
                    </a:p>
                  </a:txBody>
                  <a:tcPr marL="68580" marR="68580" marT="34290" marB="34290"/>
                </a:tc>
                <a:tc>
                  <a:txBody>
                    <a:bodyPr/>
                    <a:lstStyle/>
                    <a:p>
                      <a:pPr algn="r"/>
                      <a:r>
                        <a:rPr lang="en-US" sz="1400" i="1" dirty="0"/>
                        <a:t>If granted, </a:t>
                      </a:r>
                    </a:p>
                    <a:p>
                      <a:pPr algn="r"/>
                      <a:r>
                        <a:rPr lang="en-US" sz="1400" i="1" dirty="0"/>
                        <a:t>case dismissed</a:t>
                      </a:r>
                    </a:p>
                    <a:p>
                      <a:pPr algn="r"/>
                      <a:r>
                        <a:rPr lang="en-US" sz="1400" i="1" dirty="0"/>
                        <a:t>or removed to another court</a:t>
                      </a:r>
                      <a:r>
                        <a:rPr lang="en-US" sz="1400" dirty="0"/>
                        <a:t>.</a:t>
                      </a:r>
                    </a:p>
                  </a:txBody>
                  <a:tcPr marL="68580" marR="68580" marT="34290" marB="34290"/>
                </a:tc>
                <a:extLst>
                  <a:ext uri="{0D108BD9-81ED-4DB2-BD59-A6C34878D82A}">
                    <a16:rowId xmlns:a16="http://schemas.microsoft.com/office/drawing/2014/main" val="1670672142"/>
                  </a:ext>
                </a:extLst>
              </a:tr>
            </a:tbl>
          </a:graphicData>
        </a:graphic>
      </p:graphicFrame>
      <p:sp>
        <p:nvSpPr>
          <p:cNvPr id="7" name="Right Arrow 6"/>
          <p:cNvSpPr/>
          <p:nvPr/>
        </p:nvSpPr>
        <p:spPr>
          <a:xfrm>
            <a:off x="3119166" y="2127553"/>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own Arrow 7"/>
          <p:cNvSpPr/>
          <p:nvPr/>
        </p:nvSpPr>
        <p:spPr>
          <a:xfrm>
            <a:off x="1548259" y="2749747"/>
            <a:ext cx="363474" cy="287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wn Arrow 8"/>
          <p:cNvSpPr/>
          <p:nvPr/>
        </p:nvSpPr>
        <p:spPr>
          <a:xfrm>
            <a:off x="1549663" y="4111525"/>
            <a:ext cx="363474" cy="40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1699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2" y="1010653"/>
            <a:ext cx="7543800" cy="517960"/>
          </a:xfrm>
        </p:spPr>
        <p:txBody>
          <a:bodyPr>
            <a:normAutofit fontScale="90000"/>
          </a:bodyPr>
          <a:lstStyle/>
          <a:p>
            <a:r>
              <a:rPr lang="en-US" dirty="0"/>
              <a:t>Lifeline of a civil case cont’d</a:t>
            </a:r>
          </a:p>
        </p:txBody>
      </p:sp>
      <p:graphicFrame>
        <p:nvGraphicFramePr>
          <p:cNvPr id="4" name="Content Placeholder 3"/>
          <p:cNvGraphicFramePr>
            <a:graphicFrameLocks noGrp="1"/>
          </p:cNvGraphicFramePr>
          <p:nvPr>
            <p:ph idx="1"/>
          </p:nvPr>
        </p:nvGraphicFramePr>
        <p:xfrm>
          <a:off x="747566" y="1528613"/>
          <a:ext cx="7543801" cy="5014494"/>
        </p:xfrm>
        <a:graphic>
          <a:graphicData uri="http://schemas.openxmlformats.org/drawingml/2006/table">
            <a:tbl>
              <a:tblPr firstRow="1" bandRow="1">
                <a:tableStyleId>{5C22544A-7EE6-4342-B048-85BDC9FD1C3A}</a:tableStyleId>
              </a:tblPr>
              <a:tblGrid>
                <a:gridCol w="3047820">
                  <a:extLst>
                    <a:ext uri="{9D8B030D-6E8A-4147-A177-3AD203B41FA5}">
                      <a16:colId xmlns:a16="http://schemas.microsoft.com/office/drawing/2014/main" val="3219925713"/>
                    </a:ext>
                  </a:extLst>
                </a:gridCol>
                <a:gridCol w="1005214">
                  <a:extLst>
                    <a:ext uri="{9D8B030D-6E8A-4147-A177-3AD203B41FA5}">
                      <a16:colId xmlns:a16="http://schemas.microsoft.com/office/drawing/2014/main" val="897718552"/>
                    </a:ext>
                  </a:extLst>
                </a:gridCol>
                <a:gridCol w="1855913">
                  <a:extLst>
                    <a:ext uri="{9D8B030D-6E8A-4147-A177-3AD203B41FA5}">
                      <a16:colId xmlns:a16="http://schemas.microsoft.com/office/drawing/2014/main" val="1894550646"/>
                    </a:ext>
                  </a:extLst>
                </a:gridCol>
                <a:gridCol w="1634854">
                  <a:extLst>
                    <a:ext uri="{9D8B030D-6E8A-4147-A177-3AD203B41FA5}">
                      <a16:colId xmlns:a16="http://schemas.microsoft.com/office/drawing/2014/main" val="1000081984"/>
                    </a:ext>
                  </a:extLst>
                </a:gridCol>
              </a:tblGrid>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Factual/Procedural</a:t>
                      </a:r>
                      <a:r>
                        <a:rPr lang="en-US" sz="1400" baseline="0" dirty="0"/>
                        <a:t> Context</a:t>
                      </a:r>
                      <a:endParaRPr lang="en-US" sz="1400" dirty="0"/>
                    </a:p>
                    <a:p>
                      <a:endParaRPr lang="en-US" sz="1400" dirty="0"/>
                    </a:p>
                  </a:txBody>
                  <a:tcPr marL="68580" marR="68580" marT="34290" marB="34290"/>
                </a:tc>
                <a:tc>
                  <a:txBody>
                    <a:bodyPr/>
                    <a:lstStyle/>
                    <a:p>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Documents Attorneys Draft</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269713806"/>
                  </a:ext>
                </a:extLst>
              </a:tr>
              <a:tr h="891540">
                <a:tc>
                  <a:txBody>
                    <a:bodyPr/>
                    <a:lstStyle/>
                    <a:p>
                      <a:r>
                        <a:rPr lang="en-US" sz="1400" kern="1200" dirty="0">
                          <a:solidFill>
                            <a:schemeClr val="dk1"/>
                          </a:solidFill>
                          <a:effectLst/>
                          <a:latin typeface="+mn-lt"/>
                          <a:ea typeface="+mn-ea"/>
                          <a:cs typeface="+mn-cs"/>
                        </a:rPr>
                        <a:t>If the lawsuit survives the defendant’s motions or no motions are filed, the defendant </a:t>
                      </a:r>
                      <a:r>
                        <a:rPr lang="en-US" sz="1400" b="1" kern="1200" dirty="0">
                          <a:solidFill>
                            <a:schemeClr val="dk1"/>
                          </a:solidFill>
                          <a:effectLst/>
                          <a:latin typeface="+mn-lt"/>
                          <a:ea typeface="+mn-ea"/>
                          <a:cs typeface="+mn-cs"/>
                        </a:rPr>
                        <a:t>Answers</a:t>
                      </a:r>
                      <a:r>
                        <a:rPr lang="en-US" sz="1400" kern="1200" dirty="0">
                          <a:solidFill>
                            <a:schemeClr val="dk1"/>
                          </a:solidFill>
                          <a:effectLst/>
                          <a:latin typeface="+mn-lt"/>
                          <a:ea typeface="+mn-ea"/>
                          <a:cs typeface="+mn-cs"/>
                        </a:rPr>
                        <a:t> the allegations of the complaint</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kern="1200" dirty="0">
                          <a:solidFill>
                            <a:schemeClr val="dk1"/>
                          </a:solidFill>
                          <a:effectLst/>
                          <a:latin typeface="+mn-lt"/>
                          <a:ea typeface="+mn-ea"/>
                          <a:cs typeface="+mn-cs"/>
                        </a:rPr>
                        <a:t>Answer</a:t>
                      </a:r>
                    </a:p>
                    <a:p>
                      <a:r>
                        <a:rPr lang="en-US" sz="1400" kern="1200" dirty="0">
                          <a:solidFill>
                            <a:schemeClr val="dk1"/>
                          </a:solidFill>
                          <a:effectLst/>
                          <a:latin typeface="+mn-lt"/>
                          <a:ea typeface="+mn-ea"/>
                          <a:cs typeface="+mn-cs"/>
                        </a:rPr>
                        <a:t>Affirmative Defenses</a:t>
                      </a:r>
                    </a:p>
                    <a:p>
                      <a:r>
                        <a:rPr lang="en-US" sz="1400" kern="1200" dirty="0">
                          <a:solidFill>
                            <a:schemeClr val="dk1"/>
                          </a:solidFill>
                          <a:effectLst/>
                          <a:latin typeface="+mn-lt"/>
                          <a:ea typeface="+mn-ea"/>
                          <a:cs typeface="+mn-cs"/>
                        </a:rPr>
                        <a:t>Cross-claim</a:t>
                      </a:r>
                    </a:p>
                    <a:p>
                      <a:r>
                        <a:rPr lang="en-US" sz="1400" kern="1200" dirty="0">
                          <a:solidFill>
                            <a:schemeClr val="dk1"/>
                          </a:solidFill>
                          <a:effectLst/>
                          <a:latin typeface="+mn-lt"/>
                          <a:ea typeface="+mn-ea"/>
                          <a:cs typeface="+mn-cs"/>
                        </a:rPr>
                        <a:t>Third-Party Complaint</a:t>
                      </a:r>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2355407122"/>
                  </a:ext>
                </a:extLst>
              </a:tr>
              <a:tr h="343167">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564097947"/>
                  </a:ext>
                </a:extLst>
              </a:tr>
              <a:tr h="1097280">
                <a:tc>
                  <a:txBody>
                    <a:bodyPr/>
                    <a:lstStyle/>
                    <a:p>
                      <a:r>
                        <a:rPr lang="en-US" sz="1400" kern="1200" dirty="0">
                          <a:solidFill>
                            <a:schemeClr val="dk1"/>
                          </a:solidFill>
                          <a:effectLst/>
                          <a:latin typeface="+mn-lt"/>
                          <a:ea typeface="+mn-ea"/>
                          <a:cs typeface="+mn-cs"/>
                        </a:rPr>
                        <a:t>After the defendant answers and any third-parties are sued and answer, parties engage in </a:t>
                      </a:r>
                      <a:r>
                        <a:rPr lang="en-US" sz="1400" b="1" kern="1200" dirty="0">
                          <a:solidFill>
                            <a:schemeClr val="dk1"/>
                          </a:solidFill>
                          <a:effectLst/>
                          <a:latin typeface="+mn-lt"/>
                          <a:ea typeface="+mn-ea"/>
                          <a:cs typeface="+mn-cs"/>
                        </a:rPr>
                        <a:t>Discovery</a:t>
                      </a:r>
                      <a:r>
                        <a:rPr lang="en-US" sz="1400" kern="1200" dirty="0">
                          <a:solidFill>
                            <a:schemeClr val="dk1"/>
                          </a:solidFill>
                          <a:effectLst/>
                          <a:latin typeface="+mn-lt"/>
                          <a:ea typeface="+mn-ea"/>
                          <a:cs typeface="+mn-cs"/>
                        </a:rPr>
                        <a:t> to obtain information about the case: written</a:t>
                      </a:r>
                      <a:r>
                        <a:rPr lang="en-US" sz="1400" kern="1200" baseline="0" dirty="0">
                          <a:solidFill>
                            <a:schemeClr val="dk1"/>
                          </a:solidFill>
                          <a:effectLst/>
                          <a:latin typeface="+mn-lt"/>
                          <a:ea typeface="+mn-ea"/>
                          <a:cs typeface="+mn-cs"/>
                        </a:rPr>
                        <a:t> and oral </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kern="1200" dirty="0">
                          <a:solidFill>
                            <a:schemeClr val="dk1"/>
                          </a:solidFill>
                          <a:effectLst/>
                          <a:latin typeface="+mn-lt"/>
                          <a:ea typeface="+mn-ea"/>
                          <a:cs typeface="+mn-cs"/>
                        </a:rPr>
                        <a:t>Interrogatories</a:t>
                      </a:r>
                    </a:p>
                    <a:p>
                      <a:r>
                        <a:rPr lang="en-US" sz="1400" kern="1200" dirty="0">
                          <a:solidFill>
                            <a:schemeClr val="dk1"/>
                          </a:solidFill>
                          <a:effectLst/>
                          <a:latin typeface="+mn-lt"/>
                          <a:ea typeface="+mn-ea"/>
                          <a:cs typeface="+mn-cs"/>
                        </a:rPr>
                        <a:t>Requests for Documents</a:t>
                      </a:r>
                    </a:p>
                    <a:p>
                      <a:r>
                        <a:rPr lang="en-US" sz="1400" kern="1200" dirty="0">
                          <a:solidFill>
                            <a:schemeClr val="dk1"/>
                          </a:solidFill>
                          <a:effectLst/>
                          <a:latin typeface="+mn-lt"/>
                          <a:ea typeface="+mn-ea"/>
                          <a:cs typeface="+mn-cs"/>
                        </a:rPr>
                        <a:t>Requests to Admit Facts</a:t>
                      </a:r>
                    </a:p>
                    <a:p>
                      <a:r>
                        <a:rPr lang="en-US" sz="1400" kern="1200" dirty="0">
                          <a:solidFill>
                            <a:schemeClr val="dk1"/>
                          </a:solidFill>
                          <a:effectLst/>
                          <a:latin typeface="+mn-lt"/>
                          <a:ea typeface="+mn-ea"/>
                          <a:cs typeface="+mn-cs"/>
                        </a:rPr>
                        <a:t>Motions to Compel</a:t>
                      </a:r>
                    </a:p>
                    <a:p>
                      <a:r>
                        <a:rPr lang="en-US" sz="1400" kern="1200" dirty="0">
                          <a:solidFill>
                            <a:schemeClr val="dk1"/>
                          </a:solidFill>
                          <a:effectLst/>
                          <a:latin typeface="+mn-lt"/>
                          <a:ea typeface="+mn-ea"/>
                          <a:cs typeface="+mn-cs"/>
                        </a:rPr>
                        <a:t>Motions for Sanctions</a:t>
                      </a:r>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16535852"/>
                  </a:ext>
                </a:extLst>
              </a:tr>
              <a:tr h="343167">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166635449"/>
                  </a:ext>
                </a:extLst>
              </a:tr>
              <a:tr h="1097280">
                <a:tc>
                  <a:txBody>
                    <a:bodyPr/>
                    <a:lstStyle/>
                    <a:p>
                      <a:r>
                        <a:rPr lang="en-US" sz="1400" dirty="0"/>
                        <a:t>If,</a:t>
                      </a:r>
                      <a:r>
                        <a:rPr lang="en-US" sz="1400" baseline="0" dirty="0"/>
                        <a:t> after the discovery is completed, defendant believes that plaintiff cannot prove the facts stated in complaint, defendant can move for </a:t>
                      </a:r>
                      <a:r>
                        <a:rPr lang="en-US" sz="1400" b="1" baseline="0" dirty="0"/>
                        <a:t>Summary Judgment </a:t>
                      </a:r>
                      <a:endParaRPr lang="en-US" sz="1400" b="1" dirty="0"/>
                    </a:p>
                  </a:txBody>
                  <a:tcPr marL="68580" marR="68580" marT="34290" marB="34290"/>
                </a:tc>
                <a:tc>
                  <a:txBody>
                    <a:bodyPr/>
                    <a:lstStyle/>
                    <a:p>
                      <a:endParaRPr lang="en-US" sz="1400" dirty="0"/>
                    </a:p>
                  </a:txBody>
                  <a:tcPr marL="68580" marR="68580" marT="34290" marB="34290"/>
                </a:tc>
                <a:tc>
                  <a:txBody>
                    <a:bodyPr/>
                    <a:lstStyle/>
                    <a:p>
                      <a:r>
                        <a:rPr lang="en-US" sz="1400" dirty="0"/>
                        <a:t>Motion for summary judgment</a:t>
                      </a:r>
                    </a:p>
                  </a:txBody>
                  <a:tcPr marL="68580" marR="68580" marT="34290" marB="34290"/>
                </a:tc>
                <a:tc>
                  <a:txBody>
                    <a:bodyPr/>
                    <a:lstStyle/>
                    <a:p>
                      <a:r>
                        <a:rPr lang="en-US" sz="1400" i="1" dirty="0"/>
                        <a:t>If summary judgment is granted and if it disposes of</a:t>
                      </a:r>
                      <a:r>
                        <a:rPr lang="en-US" sz="1400" i="1" baseline="0" dirty="0"/>
                        <a:t> all issues before the court, case is concluded. </a:t>
                      </a:r>
                      <a:endParaRPr lang="en-US" sz="1400" i="1" dirty="0"/>
                    </a:p>
                  </a:txBody>
                  <a:tcPr marL="68580" marR="68580" marT="34290" marB="34290"/>
                </a:tc>
                <a:extLst>
                  <a:ext uri="{0D108BD9-81ED-4DB2-BD59-A6C34878D82A}">
                    <a16:rowId xmlns:a16="http://schemas.microsoft.com/office/drawing/2014/main" val="3783266627"/>
                  </a:ext>
                </a:extLst>
              </a:tr>
            </a:tbl>
          </a:graphicData>
        </a:graphic>
      </p:graphicFrame>
      <p:sp>
        <p:nvSpPr>
          <p:cNvPr id="5" name="Down Arrow 4"/>
          <p:cNvSpPr/>
          <p:nvPr/>
        </p:nvSpPr>
        <p:spPr>
          <a:xfrm>
            <a:off x="1794354" y="2886466"/>
            <a:ext cx="363474" cy="36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own Arrow 5"/>
          <p:cNvSpPr/>
          <p:nvPr/>
        </p:nvSpPr>
        <p:spPr>
          <a:xfrm>
            <a:off x="1806990" y="4320211"/>
            <a:ext cx="363474" cy="39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3860816" y="3473123"/>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Arrow 7"/>
          <p:cNvSpPr/>
          <p:nvPr/>
        </p:nvSpPr>
        <p:spPr>
          <a:xfrm>
            <a:off x="3860816" y="491568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2458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72203"/>
            <a:ext cx="7543800" cy="574187"/>
          </a:xfrm>
        </p:spPr>
        <p:txBody>
          <a:bodyPr>
            <a:normAutofit fontScale="90000"/>
          </a:bodyPr>
          <a:lstStyle/>
          <a:p>
            <a:r>
              <a:rPr lang="en-US" dirty="0"/>
              <a:t>Lifeline of a civil case cont’d</a:t>
            </a:r>
          </a:p>
        </p:txBody>
      </p:sp>
      <p:graphicFrame>
        <p:nvGraphicFramePr>
          <p:cNvPr id="4" name="Content Placeholder 3"/>
          <p:cNvGraphicFramePr>
            <a:graphicFrameLocks noGrp="1"/>
          </p:cNvGraphicFramePr>
          <p:nvPr>
            <p:ph idx="1"/>
          </p:nvPr>
        </p:nvGraphicFramePr>
        <p:xfrm>
          <a:off x="822722" y="1646635"/>
          <a:ext cx="7876604" cy="4465320"/>
        </p:xfrm>
        <a:graphic>
          <a:graphicData uri="http://schemas.openxmlformats.org/drawingml/2006/table">
            <a:tbl>
              <a:tblPr firstRow="1" bandRow="1">
                <a:tableStyleId>{5C22544A-7EE6-4342-B048-85BDC9FD1C3A}</a:tableStyleId>
              </a:tblPr>
              <a:tblGrid>
                <a:gridCol w="2935645">
                  <a:extLst>
                    <a:ext uri="{9D8B030D-6E8A-4147-A177-3AD203B41FA5}">
                      <a16:colId xmlns:a16="http://schemas.microsoft.com/office/drawing/2014/main" val="1204460776"/>
                    </a:ext>
                  </a:extLst>
                </a:gridCol>
                <a:gridCol w="882527">
                  <a:extLst>
                    <a:ext uri="{9D8B030D-6E8A-4147-A177-3AD203B41FA5}">
                      <a16:colId xmlns:a16="http://schemas.microsoft.com/office/drawing/2014/main" val="1557111232"/>
                    </a:ext>
                  </a:extLst>
                </a:gridCol>
                <a:gridCol w="2442575">
                  <a:extLst>
                    <a:ext uri="{9D8B030D-6E8A-4147-A177-3AD203B41FA5}">
                      <a16:colId xmlns:a16="http://schemas.microsoft.com/office/drawing/2014/main" val="3611078142"/>
                    </a:ext>
                  </a:extLst>
                </a:gridCol>
                <a:gridCol w="1615857">
                  <a:extLst>
                    <a:ext uri="{9D8B030D-6E8A-4147-A177-3AD203B41FA5}">
                      <a16:colId xmlns:a16="http://schemas.microsoft.com/office/drawing/2014/main" val="2120162738"/>
                    </a:ext>
                  </a:extLst>
                </a:gridCol>
              </a:tblGrid>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Factual/Procedural</a:t>
                      </a:r>
                      <a:r>
                        <a:rPr lang="en-US" sz="1400" baseline="0" dirty="0"/>
                        <a:t> Context</a:t>
                      </a:r>
                      <a:endParaRPr lang="en-US" sz="1400" dirty="0"/>
                    </a:p>
                    <a:p>
                      <a:endParaRPr lang="en-US" sz="1400" dirty="0"/>
                    </a:p>
                  </a:txBody>
                  <a:tcPr marL="68580" marR="68580" marT="34290" marB="34290"/>
                </a:tc>
                <a:tc>
                  <a:txBody>
                    <a:bodyPr/>
                    <a:lstStyle/>
                    <a:p>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Documents Attorneys Draft</a:t>
                      </a:r>
                    </a:p>
                    <a:p>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96929288"/>
                  </a:ext>
                </a:extLst>
              </a:tr>
              <a:tr h="1097280">
                <a:tc>
                  <a:txBody>
                    <a:bodyPr/>
                    <a:lstStyle/>
                    <a:p>
                      <a:r>
                        <a:rPr lang="en-US" sz="1400" dirty="0"/>
                        <a:t>If the</a:t>
                      </a:r>
                      <a:r>
                        <a:rPr lang="en-US" sz="1400" baseline="0" dirty="0"/>
                        <a:t> complaint survives summary judgment, the case will proceed to </a:t>
                      </a:r>
                      <a:r>
                        <a:rPr lang="en-US" sz="1400" b="1" baseline="0" dirty="0"/>
                        <a:t>trial</a:t>
                      </a:r>
                      <a:r>
                        <a:rPr lang="en-US" sz="1400" baseline="0" dirty="0"/>
                        <a:t> </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a:t>Motions in </a:t>
                      </a:r>
                      <a:r>
                        <a:rPr lang="en-US" sz="1400" i="1" dirty="0" err="1"/>
                        <a:t>limine</a:t>
                      </a:r>
                      <a:endParaRPr lang="en-US" sz="1400" i="1" dirty="0"/>
                    </a:p>
                    <a:p>
                      <a:r>
                        <a:rPr lang="en-US" sz="1400" dirty="0"/>
                        <a:t>Final Pretrial</a:t>
                      </a:r>
                      <a:r>
                        <a:rPr lang="en-US" sz="1400" baseline="0" dirty="0"/>
                        <a:t> Order (federal ct.)</a:t>
                      </a:r>
                      <a:endParaRPr lang="en-US" sz="1400" dirty="0"/>
                    </a:p>
                    <a:p>
                      <a:r>
                        <a:rPr lang="en-US" sz="1400" dirty="0"/>
                        <a:t>Motions for directed verdicts</a:t>
                      </a:r>
                    </a:p>
                    <a:p>
                      <a:r>
                        <a:rPr lang="en-US" sz="1400" dirty="0"/>
                        <a:t>Jury Instructions</a:t>
                      </a:r>
                    </a:p>
                  </a:txBody>
                  <a:tcPr marL="68580" marR="68580" marT="34290" marB="34290"/>
                </a:tc>
                <a:tc>
                  <a:txBody>
                    <a:bodyPr/>
                    <a:lstStyle/>
                    <a:p>
                      <a:pPr algn="r"/>
                      <a:r>
                        <a:rPr lang="en-US" sz="1400" i="1" dirty="0"/>
                        <a:t>If motion for directed</a:t>
                      </a:r>
                      <a:r>
                        <a:rPr lang="en-US" sz="1400" i="1" baseline="0" dirty="0"/>
                        <a:t> verdict is granted, case concludes </a:t>
                      </a:r>
                    </a:p>
                    <a:p>
                      <a:pPr algn="r"/>
                      <a:r>
                        <a:rPr lang="en-US" sz="1400" i="1" baseline="0" dirty="0"/>
                        <a:t>unless an appeal is filed</a:t>
                      </a:r>
                      <a:r>
                        <a:rPr lang="en-US" sz="1400" baseline="0" dirty="0"/>
                        <a:t>. </a:t>
                      </a:r>
                      <a:endParaRPr lang="en-US" sz="1400" dirty="0"/>
                    </a:p>
                  </a:txBody>
                  <a:tcPr marL="68580" marR="68580" marT="34290" marB="34290"/>
                </a:tc>
                <a:extLst>
                  <a:ext uri="{0D108BD9-81ED-4DB2-BD59-A6C34878D82A}">
                    <a16:rowId xmlns:a16="http://schemas.microsoft.com/office/drawing/2014/main" val="1316840826"/>
                  </a:ext>
                </a:extLst>
              </a:tr>
              <a:tr h="480060">
                <a:tc>
                  <a:txBody>
                    <a:bodyPr/>
                    <a:lstStyle/>
                    <a:p>
                      <a:endParaRPr lang="en-US" sz="1400" dirty="0"/>
                    </a:p>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4041423782"/>
                  </a:ext>
                </a:extLst>
              </a:tr>
              <a:tr h="1097280">
                <a:tc>
                  <a:txBody>
                    <a:bodyPr/>
                    <a:lstStyle/>
                    <a:p>
                      <a:r>
                        <a:rPr lang="en-US" sz="1400" b="1" dirty="0"/>
                        <a:t>Jury or bench</a:t>
                      </a:r>
                      <a:r>
                        <a:rPr lang="en-US" sz="1400" b="1" baseline="0" dirty="0"/>
                        <a:t> trial = </a:t>
                      </a:r>
                      <a:r>
                        <a:rPr lang="en-US" sz="1400" b="1" dirty="0"/>
                        <a:t>verdict</a:t>
                      </a:r>
                    </a:p>
                  </a:txBody>
                  <a:tcPr marL="68580" marR="68580" marT="34290" marB="34290"/>
                </a:tc>
                <a:tc>
                  <a:txBody>
                    <a:bodyPr/>
                    <a:lstStyle/>
                    <a:p>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Post-trial motions</a:t>
                      </a:r>
                    </a:p>
                    <a:p>
                      <a:r>
                        <a:rPr lang="en-US" sz="1400" kern="1200" dirty="0">
                          <a:solidFill>
                            <a:schemeClr val="dk1"/>
                          </a:solidFill>
                          <a:effectLst/>
                          <a:latin typeface="+mn-lt"/>
                          <a:ea typeface="+mn-ea"/>
                          <a:cs typeface="+mn-cs"/>
                        </a:rPr>
                        <a:t>Notice of Appeal and sometimes cross-appeal, Appellate briefs</a:t>
                      </a:r>
                      <a:endParaRPr lang="en-US" sz="1400" dirty="0"/>
                    </a:p>
                  </a:txBody>
                  <a:tcPr marL="68580" marR="68580" marT="34290" marB="34290"/>
                </a:tc>
                <a:tc>
                  <a:txBody>
                    <a:bodyPr/>
                    <a:lstStyle/>
                    <a:p>
                      <a:pPr algn="r"/>
                      <a:r>
                        <a:rPr lang="en-US" sz="1400" i="1" dirty="0"/>
                        <a:t>If neither side appeals, jury (or bench) verdict stands and case is concluded</a:t>
                      </a:r>
                      <a:r>
                        <a:rPr lang="en-US" sz="1400" dirty="0"/>
                        <a:t>.</a:t>
                      </a:r>
                      <a:r>
                        <a:rPr lang="en-US" sz="1400" baseline="0" dirty="0"/>
                        <a:t> </a:t>
                      </a:r>
                      <a:endParaRPr lang="en-US" sz="1400" dirty="0"/>
                    </a:p>
                  </a:txBody>
                  <a:tcPr marL="68580" marR="68580" marT="34290" marB="34290"/>
                </a:tc>
                <a:extLst>
                  <a:ext uri="{0D108BD9-81ED-4DB2-BD59-A6C34878D82A}">
                    <a16:rowId xmlns:a16="http://schemas.microsoft.com/office/drawing/2014/main" val="1977791641"/>
                  </a:ext>
                </a:extLst>
              </a:tr>
              <a:tr h="480060">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877957449"/>
                  </a:ext>
                </a:extLst>
              </a:tr>
              <a:tr h="480060">
                <a:tc>
                  <a:txBody>
                    <a:bodyPr/>
                    <a:lstStyle/>
                    <a:p>
                      <a:endParaRPr lang="en-US" sz="1400" dirty="0"/>
                    </a:p>
                  </a:txBody>
                  <a:tcPr marL="68580" marR="68580" marT="34290" marB="34290"/>
                </a:tc>
                <a:tc>
                  <a:txBody>
                    <a:bodyPr/>
                    <a:lstStyle/>
                    <a:p>
                      <a:r>
                        <a:rPr lang="en-US" sz="1400" b="1" dirty="0"/>
                        <a:t>Appellate Court</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529299315"/>
                  </a:ext>
                </a:extLst>
              </a:tr>
            </a:tbl>
          </a:graphicData>
        </a:graphic>
      </p:graphicFrame>
      <p:sp>
        <p:nvSpPr>
          <p:cNvPr id="5" name="Right Arrow 4"/>
          <p:cNvSpPr/>
          <p:nvPr/>
        </p:nvSpPr>
        <p:spPr>
          <a:xfrm>
            <a:off x="3861054" y="242613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a:off x="3861054" y="385410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own Arrow 6"/>
          <p:cNvSpPr/>
          <p:nvPr/>
        </p:nvSpPr>
        <p:spPr>
          <a:xfrm>
            <a:off x="1908824" y="3277523"/>
            <a:ext cx="363474" cy="441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own Arrow 7"/>
          <p:cNvSpPr/>
          <p:nvPr/>
        </p:nvSpPr>
        <p:spPr>
          <a:xfrm>
            <a:off x="5582199" y="4606900"/>
            <a:ext cx="363474" cy="4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086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10" y="1040368"/>
            <a:ext cx="6443330" cy="10048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solidFill>
                  <a:srgbClr val="008000"/>
                </a:solidFill>
              </a:rPr>
              <a:t>Typical pre-trial proceedings in a criminal case</a:t>
            </a:r>
          </a:p>
        </p:txBody>
      </p:sp>
      <p:sp>
        <p:nvSpPr>
          <p:cNvPr id="3" name="Content Placeholder 2"/>
          <p:cNvSpPr>
            <a:spLocks noGrp="1"/>
          </p:cNvSpPr>
          <p:nvPr>
            <p:ph idx="1"/>
          </p:nvPr>
        </p:nvSpPr>
        <p:spPr>
          <a:xfrm>
            <a:off x="1485900" y="2188643"/>
            <a:ext cx="6172200" cy="3420740"/>
          </a:xfrm>
        </p:spPr>
        <p:txBody>
          <a:bodyPr>
            <a:normAutofit lnSpcReduction="10000"/>
          </a:bodyPr>
          <a:lstStyle/>
          <a:p>
            <a:pPr marL="0" indent="0">
              <a:buNone/>
            </a:pPr>
            <a:r>
              <a:rPr lang="en-US" dirty="0">
                <a:solidFill>
                  <a:srgbClr val="3366FF"/>
                </a:solidFill>
              </a:rPr>
              <a:t>After the arrest, the state begins its formal prosecution:</a:t>
            </a:r>
          </a:p>
          <a:p>
            <a:r>
              <a:rPr lang="en-US" dirty="0"/>
              <a:t>Complaint</a:t>
            </a:r>
          </a:p>
          <a:p>
            <a:pPr>
              <a:lnSpc>
                <a:spcPct val="100000"/>
              </a:lnSpc>
              <a:spcBef>
                <a:spcPts val="0"/>
              </a:spcBef>
              <a:spcAft>
                <a:spcPts val="0"/>
              </a:spcAft>
            </a:pPr>
            <a:r>
              <a:rPr lang="en-US" dirty="0"/>
              <a:t>Initial Appearance: </a:t>
            </a:r>
            <a:r>
              <a:rPr lang="en-US" i="1" dirty="0"/>
              <a:t>Probable Cause </a:t>
            </a:r>
          </a:p>
          <a:p>
            <a:pPr>
              <a:lnSpc>
                <a:spcPct val="100000"/>
              </a:lnSpc>
              <a:spcBef>
                <a:spcPts val="0"/>
              </a:spcBef>
              <a:spcAft>
                <a:spcPts val="0"/>
              </a:spcAft>
            </a:pPr>
            <a:r>
              <a:rPr lang="en-US" i="1" dirty="0"/>
              <a:t>Determination</a:t>
            </a:r>
          </a:p>
          <a:p>
            <a:r>
              <a:rPr lang="en-US" dirty="0"/>
              <a:t>Information or Indictment</a:t>
            </a:r>
          </a:p>
          <a:p>
            <a:r>
              <a:rPr lang="en-US" dirty="0"/>
              <a:t>Arraignment: </a:t>
            </a:r>
            <a:r>
              <a:rPr lang="en-US" i="1" dirty="0"/>
              <a:t>Defendant enters a Plea</a:t>
            </a:r>
          </a:p>
          <a:p>
            <a:r>
              <a:rPr lang="en-US" dirty="0"/>
              <a:t>Motion to Dismiss</a:t>
            </a:r>
          </a:p>
          <a:p>
            <a:r>
              <a:rPr lang="en-US" dirty="0"/>
              <a:t>Discovery</a:t>
            </a:r>
          </a:p>
          <a:p>
            <a:r>
              <a:rPr lang="en-US" dirty="0"/>
              <a:t>Motion to suppress</a:t>
            </a:r>
          </a:p>
        </p:txBody>
      </p:sp>
      <p:pic>
        <p:nvPicPr>
          <p:cNvPr id="5" name="Picture 4"/>
          <p:cNvPicPr>
            <a:picLocks noChangeAspect="1"/>
          </p:cNvPicPr>
          <p:nvPr/>
        </p:nvPicPr>
        <p:blipFill>
          <a:blip r:embed="rId2"/>
          <a:stretch>
            <a:fillRect/>
          </a:stretch>
        </p:blipFill>
        <p:spPr>
          <a:xfrm>
            <a:off x="4456730" y="2498712"/>
            <a:ext cx="3201371" cy="3110671"/>
          </a:xfrm>
          <a:prstGeom prst="rect">
            <a:avLst/>
          </a:prstGeom>
        </p:spPr>
      </p:pic>
    </p:spTree>
    <p:extLst>
      <p:ext uri="{BB962C8B-B14F-4D97-AF65-F5344CB8AC3E}">
        <p14:creationId xmlns:p14="http://schemas.microsoft.com/office/powerpoint/2010/main" val="43329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386" y="1040368"/>
            <a:ext cx="6475229" cy="10048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solidFill>
                  <a:srgbClr val="008000"/>
                </a:solidFill>
              </a:rPr>
              <a:t>Typical stages of a criminal trial</a:t>
            </a:r>
          </a:p>
        </p:txBody>
      </p:sp>
      <p:sp>
        <p:nvSpPr>
          <p:cNvPr id="3" name="Content Placeholder 2"/>
          <p:cNvSpPr>
            <a:spLocks noGrp="1"/>
          </p:cNvSpPr>
          <p:nvPr>
            <p:ph idx="1"/>
          </p:nvPr>
        </p:nvSpPr>
        <p:spPr>
          <a:xfrm>
            <a:off x="1334386" y="2235267"/>
            <a:ext cx="6244024" cy="3463629"/>
          </a:xfrm>
        </p:spPr>
        <p:txBody>
          <a:bodyPr>
            <a:normAutofit fontScale="92500" lnSpcReduction="20000"/>
          </a:bodyPr>
          <a:lstStyle/>
          <a:p>
            <a:pPr>
              <a:buFont typeface="Wingdings" panose="05000000000000000000" pitchFamily="2" charset="2"/>
              <a:buChar char="v"/>
            </a:pPr>
            <a:r>
              <a:rPr lang="en-US" b="1" dirty="0"/>
              <a:t>Jury selection			</a:t>
            </a:r>
            <a:endParaRPr lang="en-US" b="1" dirty="0">
              <a:sym typeface="Wingdings"/>
            </a:endParaRPr>
          </a:p>
          <a:p>
            <a:pPr>
              <a:buFont typeface="Wingdings" panose="05000000000000000000" pitchFamily="2" charset="2"/>
              <a:buChar char="v"/>
            </a:pPr>
            <a:r>
              <a:rPr lang="en-US" b="1" dirty="0"/>
              <a:t>Opening statements</a:t>
            </a:r>
          </a:p>
          <a:p>
            <a:pPr>
              <a:buFont typeface="Wingdings" panose="05000000000000000000" pitchFamily="2" charset="2"/>
              <a:buChar char="v"/>
            </a:pPr>
            <a:r>
              <a:rPr lang="en-US" b="1" dirty="0"/>
              <a:t>Government’s case-in-chief </a:t>
            </a:r>
          </a:p>
          <a:p>
            <a:pPr>
              <a:buFont typeface="Wingdings" panose="05000000000000000000" pitchFamily="2" charset="2"/>
              <a:buChar char="v"/>
            </a:pPr>
            <a:r>
              <a:rPr lang="en-US" b="1" dirty="0"/>
              <a:t>Motion for judgment of acquittal 		</a:t>
            </a:r>
          </a:p>
          <a:p>
            <a:pPr>
              <a:buFont typeface="Wingdings" panose="05000000000000000000" pitchFamily="2" charset="2"/>
              <a:buChar char="v"/>
            </a:pPr>
            <a:r>
              <a:rPr lang="en-US" b="1" dirty="0"/>
              <a:t>Defendant’s case-in-chief</a:t>
            </a:r>
          </a:p>
          <a:p>
            <a:pPr>
              <a:buFont typeface="Wingdings" panose="05000000000000000000" pitchFamily="2" charset="2"/>
              <a:buChar char="v"/>
            </a:pPr>
            <a:r>
              <a:rPr lang="en-US" b="1" dirty="0"/>
              <a:t>Rebuttal</a:t>
            </a:r>
          </a:p>
          <a:p>
            <a:pPr>
              <a:buFont typeface="Wingdings" panose="05000000000000000000" pitchFamily="2" charset="2"/>
              <a:buChar char="v"/>
            </a:pPr>
            <a:r>
              <a:rPr lang="en-US" b="1" dirty="0">
                <a:sym typeface="Wingdings"/>
              </a:rPr>
              <a:t>Closing Argument</a:t>
            </a:r>
          </a:p>
          <a:p>
            <a:pPr>
              <a:buFont typeface="Wingdings" panose="05000000000000000000" pitchFamily="2" charset="2"/>
              <a:buChar char="v"/>
            </a:pPr>
            <a:r>
              <a:rPr lang="en-US" b="1" dirty="0">
                <a:sym typeface="Wingdings"/>
              </a:rPr>
              <a:t>Jury Instructions</a:t>
            </a:r>
          </a:p>
          <a:p>
            <a:pPr>
              <a:buFont typeface="Wingdings" panose="05000000000000000000" pitchFamily="2" charset="2"/>
              <a:buChar char="v"/>
            </a:pPr>
            <a:r>
              <a:rPr lang="en-US" b="1" dirty="0">
                <a:sym typeface="Wingdings"/>
              </a:rPr>
              <a:t> Verdict</a:t>
            </a:r>
            <a:endParaRPr lang="en-US" b="1" dirty="0"/>
          </a:p>
          <a:p>
            <a:endParaRPr lang="en-US" dirty="0"/>
          </a:p>
          <a:p>
            <a:endParaRPr lang="en-US" dirty="0"/>
          </a:p>
        </p:txBody>
      </p:sp>
      <p:pic>
        <p:nvPicPr>
          <p:cNvPr id="7" name="Picture 6"/>
          <p:cNvPicPr>
            <a:picLocks noChangeAspect="1"/>
          </p:cNvPicPr>
          <p:nvPr/>
        </p:nvPicPr>
        <p:blipFill>
          <a:blip r:embed="rId2"/>
          <a:stretch>
            <a:fillRect/>
          </a:stretch>
        </p:blipFill>
        <p:spPr>
          <a:xfrm>
            <a:off x="4698248" y="3206156"/>
            <a:ext cx="3008339" cy="1913359"/>
          </a:xfrm>
          <a:prstGeom prst="ellipse">
            <a:avLst/>
          </a:prstGeom>
          <a:ln>
            <a:noFill/>
          </a:ln>
          <a:effectLst>
            <a:softEdge rad="112500"/>
          </a:effectLst>
        </p:spPr>
      </p:pic>
    </p:spTree>
    <p:extLst>
      <p:ext uri="{BB962C8B-B14F-4D97-AF65-F5344CB8AC3E}">
        <p14:creationId xmlns:p14="http://schemas.microsoft.com/office/powerpoint/2010/main" val="89719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62" y="1040368"/>
            <a:ext cx="6451304" cy="10048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solidFill>
                  <a:srgbClr val="008000"/>
                </a:solidFill>
              </a:rPr>
              <a:t>Common post-trial motions in criminal cases</a:t>
            </a:r>
          </a:p>
        </p:txBody>
      </p:sp>
      <p:sp>
        <p:nvSpPr>
          <p:cNvPr id="3" name="Content Placeholder 2"/>
          <p:cNvSpPr>
            <a:spLocks noGrp="1"/>
          </p:cNvSpPr>
          <p:nvPr>
            <p:ph idx="1"/>
          </p:nvPr>
        </p:nvSpPr>
        <p:spPr/>
        <p:txBody>
          <a:bodyPr>
            <a:normAutofit/>
          </a:bodyPr>
          <a:lstStyle/>
          <a:p>
            <a:r>
              <a:rPr lang="en-US" sz="2700" dirty="0"/>
              <a:t>Motion for judgment of acquittal</a:t>
            </a:r>
          </a:p>
          <a:p>
            <a:r>
              <a:rPr lang="en-US" sz="2700" dirty="0"/>
              <a:t>Motion to stay sentence</a:t>
            </a:r>
          </a:p>
          <a:p>
            <a:r>
              <a:rPr lang="en-US" sz="2700" dirty="0"/>
              <a:t>Motion for a new trial</a:t>
            </a:r>
          </a:p>
        </p:txBody>
      </p:sp>
    </p:spTree>
    <p:extLst>
      <p:ext uri="{BB962C8B-B14F-4D97-AF65-F5344CB8AC3E}">
        <p14:creationId xmlns:p14="http://schemas.microsoft.com/office/powerpoint/2010/main" val="177735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0800000" flipV="1">
            <a:off x="1295007" y="1009238"/>
            <a:ext cx="6705994" cy="97271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solidFill>
                  <a:schemeClr val="accent6">
                    <a:lumMod val="50000"/>
                  </a:schemeClr>
                </a:solidFill>
              </a:rPr>
              <a:t>Entry of judgment; Sentencing; Appeals &amp; Post-Conviction Remedies</a:t>
            </a:r>
          </a:p>
        </p:txBody>
      </p:sp>
      <p:sp>
        <p:nvSpPr>
          <p:cNvPr id="5" name="TextBox 4"/>
          <p:cNvSpPr txBox="1"/>
          <p:nvPr/>
        </p:nvSpPr>
        <p:spPr>
          <a:xfrm>
            <a:off x="1447014" y="4748121"/>
            <a:ext cx="6405275" cy="923330"/>
          </a:xfrm>
          <a:prstGeom prst="rect">
            <a:avLst/>
          </a:prstGeom>
          <a:noFill/>
        </p:spPr>
        <p:txBody>
          <a:bodyPr wrap="square" rtlCol="0">
            <a:spAutoFit/>
          </a:bodyPr>
          <a:lstStyle/>
          <a:p>
            <a:pPr algn="ctr"/>
            <a:r>
              <a:rPr lang="en-US" dirty="0">
                <a:solidFill>
                  <a:srgbClr val="3366FF"/>
                </a:solidFill>
              </a:rPr>
              <a:t>The judgment must state the plea or jury verdict </a:t>
            </a:r>
          </a:p>
          <a:p>
            <a:pPr algn="ctr"/>
            <a:r>
              <a:rPr lang="en-US" dirty="0">
                <a:solidFill>
                  <a:srgbClr val="3366FF"/>
                </a:solidFill>
              </a:rPr>
              <a:t>and if the defendant has been found </a:t>
            </a:r>
          </a:p>
          <a:p>
            <a:pPr algn="ctr"/>
            <a:r>
              <a:rPr lang="en-US" dirty="0">
                <a:solidFill>
                  <a:srgbClr val="3366FF"/>
                </a:solidFill>
              </a:rPr>
              <a:t>guilty, the judgment imposed</a:t>
            </a:r>
            <a:r>
              <a:rPr lang="en-US" sz="1350" dirty="0">
                <a:solidFill>
                  <a:srgbClr val="3366FF"/>
                </a:solidFill>
              </a:rPr>
              <a:t>.</a:t>
            </a:r>
          </a:p>
        </p:txBody>
      </p:sp>
      <p:pic>
        <p:nvPicPr>
          <p:cNvPr id="6" name="Picture 5">
            <a:extLst>
              <a:ext uri="{FF2B5EF4-FFF2-40B4-BE49-F238E27FC236}">
                <a16:creationId xmlns:a16="http://schemas.microsoft.com/office/drawing/2014/main" id="{93600AD9-233C-254C-8037-93718FC97273}"/>
              </a:ext>
            </a:extLst>
          </p:cNvPr>
          <p:cNvPicPr>
            <a:picLocks noChangeAspect="1"/>
          </p:cNvPicPr>
          <p:nvPr/>
        </p:nvPicPr>
        <p:blipFill>
          <a:blip r:embed="rId2"/>
          <a:stretch>
            <a:fillRect/>
          </a:stretch>
        </p:blipFill>
        <p:spPr>
          <a:xfrm>
            <a:off x="2002775" y="2166505"/>
            <a:ext cx="5290457" cy="2562536"/>
          </a:xfrm>
          <a:prstGeom prst="rect">
            <a:avLst/>
          </a:prstGeom>
        </p:spPr>
      </p:pic>
    </p:spTree>
    <p:extLst>
      <p:ext uri="{BB962C8B-B14F-4D97-AF65-F5344CB8AC3E}">
        <p14:creationId xmlns:p14="http://schemas.microsoft.com/office/powerpoint/2010/main" val="42114363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3D40EAD7935043AA57CFBEA7CBDB93" ma:contentTypeVersion="1" ma:contentTypeDescription="Create a new document." ma:contentTypeScope="" ma:versionID="b3e26f313aab4ae0f119186007ee07e0">
  <xsd:schema xmlns:xsd="http://www.w3.org/2001/XMLSchema" xmlns:xs="http://www.w3.org/2001/XMLSchema" xmlns:p="http://schemas.microsoft.com/office/2006/metadata/properties" xmlns:ns1="http://schemas.microsoft.com/sharepoint/v3" targetNamespace="http://schemas.microsoft.com/office/2006/metadata/properties" ma:root="true" ma:fieldsID="8e695281bd15c528cedd7706c74ad1b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B684B1-1311-49A8-84EF-0E75D92209F1}"/>
</file>

<file path=customXml/itemProps2.xml><?xml version="1.0" encoding="utf-8"?>
<ds:datastoreItem xmlns:ds="http://schemas.openxmlformats.org/officeDocument/2006/customXml" ds:itemID="{8C31F591-2B94-4727-9EF4-416C615017EC}"/>
</file>

<file path=customXml/itemProps3.xml><?xml version="1.0" encoding="utf-8"?>
<ds:datastoreItem xmlns:ds="http://schemas.openxmlformats.org/officeDocument/2006/customXml" ds:itemID="{866588FC-CBE8-44D4-8161-8FB23F34BB7C}"/>
</file>

<file path=docProps/app.xml><?xml version="1.0" encoding="utf-8"?>
<Properties xmlns="http://schemas.openxmlformats.org/officeDocument/2006/extended-properties" xmlns:vt="http://schemas.openxmlformats.org/officeDocument/2006/docPropsVTypes">
  <Template>Retrospect</Template>
  <TotalTime>17535</TotalTime>
  <Words>832</Words>
  <Application>Microsoft Macintosh PowerPoint</Application>
  <PresentationFormat>On-screen Show (4:3)</PresentationFormat>
  <Paragraphs>110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Wingdings</vt:lpstr>
      <vt:lpstr>Work Sans</vt:lpstr>
      <vt:lpstr>Retrospect</vt:lpstr>
      <vt:lpstr>Advocacy</vt:lpstr>
      <vt:lpstr>What is advocacy?</vt:lpstr>
      <vt:lpstr>Lifeline of a case in the trial court– Civil Case</vt:lpstr>
      <vt:lpstr>Lifeline of a civil case cont’d</vt:lpstr>
      <vt:lpstr>Lifeline of a civil case cont’d</vt:lpstr>
      <vt:lpstr>Typical pre-trial proceedings in a criminal case</vt:lpstr>
      <vt:lpstr>Typical stages of a criminal trial</vt:lpstr>
      <vt:lpstr>Common post-trial motions in criminal cases</vt:lpstr>
      <vt:lpstr>Entry of judgment; Sentencing; Appeals &amp; Post-Conviction Remedies</vt:lpstr>
      <vt:lpstr>Types of advocacy</vt:lpstr>
      <vt:lpstr>Advocacy campaigns</vt:lpstr>
      <vt:lpstr>Have you been involved in any advocacy work?</vt:lpstr>
      <vt:lpstr>Ice Bucket Challenge</vt:lpstr>
      <vt:lpstr>What do advocates do?</vt:lpstr>
      <vt:lpstr>What do legal advocates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in Courts</dc:title>
  <dc:creator>jody</dc:creator>
  <cp:lastModifiedBy>Pagliari, Martha</cp:lastModifiedBy>
  <cp:revision>204</cp:revision>
  <cp:lastPrinted>2019-01-15T15:31:23Z</cp:lastPrinted>
  <dcterms:created xsi:type="dcterms:W3CDTF">2009-07-29T01:12:44Z</dcterms:created>
  <dcterms:modified xsi:type="dcterms:W3CDTF">2024-06-10T16:21:45Z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0x010100923D40EAD7935043AA57CFBEA7CBDB93</vt:lpwstr>
  </property>
</Properties>
</file>